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9">
  <p:sldMasterIdLst>
    <p:sldMasterId id="2147483699" r:id="rId1"/>
    <p:sldMasterId id="2147483711" r:id="rId2"/>
  </p:sldMasterIdLst>
  <p:sldIdLst>
    <p:sldId id="256" r:id="rId3"/>
    <p:sldId id="257" r:id="rId4"/>
    <p:sldId id="287" r:id="rId5"/>
    <p:sldId id="288" r:id="rId6"/>
    <p:sldId id="272" r:id="rId7"/>
    <p:sldId id="273" r:id="rId8"/>
    <p:sldId id="274" r:id="rId9"/>
    <p:sldId id="259" r:id="rId10"/>
    <p:sldId id="289" r:id="rId11"/>
    <p:sldId id="29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990033"/>
    <a:srgbClr val="6600FF"/>
    <a:srgbClr val="0000FF"/>
    <a:srgbClr val="9999FF"/>
    <a:srgbClr val="FFFF99"/>
    <a:srgbClr val="6699FF"/>
    <a:srgbClr val="FF9999"/>
    <a:srgbClr val="3E1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0" autoAdjust="0"/>
    <p:restoredTop sz="99714" autoAdjust="0"/>
  </p:normalViewPr>
  <p:slideViewPr>
    <p:cSldViewPr snapToGrid="0">
      <p:cViewPr varScale="1">
        <p:scale>
          <a:sx n="92" d="100"/>
          <a:sy n="92" d="100"/>
        </p:scale>
        <p:origin x="96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Структура рынка</a:t>
            </a:r>
          </a:p>
        </c:rich>
      </c:tx>
      <c:layout>
        <c:manualLayout>
          <c:xMode val="edge"/>
          <c:yMode val="edge"/>
          <c:x val="0.31994922983111962"/>
          <c:y val="0.26196552368039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explosion val="11"/>
          <c:dPt>
            <c:idx val="0"/>
            <c:bubble3D val="0"/>
            <c:spPr>
              <a:gradFill flip="none" rotWithShape="1">
                <a:gsLst>
                  <a:gs pos="25000">
                    <a:srgbClr val="3333FF"/>
                  </a:gs>
                  <a:gs pos="0">
                    <a:srgbClr val="0000FF"/>
                  </a:gs>
                  <a:gs pos="50000">
                    <a:srgbClr val="6600FF"/>
                  </a:gs>
                  <a:gs pos="100000">
                    <a:srgbClr val="9999FF"/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9BA8-4E58-9840-78086042B18F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25000">
                    <a:srgbClr val="FF0000"/>
                  </a:gs>
                  <a:gs pos="0">
                    <a:srgbClr val="C00000"/>
                  </a:gs>
                  <a:gs pos="50000">
                    <a:srgbClr val="FF3300"/>
                  </a:gs>
                  <a:gs pos="100000">
                    <a:srgbClr val="FFF3CD"/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9BA8-4E58-9840-78086042B18F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25000">
                    <a:srgbClr val="FFD347"/>
                  </a:gs>
                  <a:gs pos="0">
                    <a:srgbClr val="FB9205"/>
                  </a:gs>
                  <a:gs pos="50000">
                    <a:srgbClr val="FFE07D"/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BA8-4E58-9840-78086042B1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A8-4E58-9840-78086042B1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41%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A8-4E58-9840-78086042B1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40%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A8-4E58-9840-78086042B1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государственные учреждения</c:v>
                </c:pt>
                <c:pt idx="1">
                  <c:v>негосударственные организации</c:v>
                </c:pt>
                <c:pt idx="2">
                  <c:v>муниципальные учреждения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A8-4E58-9840-78086042B1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451430313635038E-2"/>
          <c:y val="0.80833613838120622"/>
          <c:w val="0.50743683554707175"/>
          <c:h val="0.15880924456097267"/>
        </c:manualLayout>
      </c:layout>
      <c:overlay val="0"/>
      <c:spPr>
        <a:solidFill>
          <a:srgbClr val="FFFF99"/>
        </a:solidFill>
        <a:effectLst>
          <a:innerShdw blurRad="114300">
            <a:prstClr val="black"/>
          </a:innerShdw>
        </a:effectLst>
      </c:spPr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21F28-2CB5-4EB3-8C7C-DE3CA6FEFAE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6A0B44-4266-43E6-AF93-CF53933EF093}">
      <dgm:prSet phldrT="[Текст]" custT="1"/>
      <dgm:spPr>
        <a:gradFill flip="none" rotWithShape="1">
          <a:gsLst>
            <a:gs pos="17000">
              <a:srgbClr val="FF0000"/>
            </a:gs>
            <a:gs pos="0">
              <a:srgbClr val="C00000"/>
            </a:gs>
            <a:gs pos="84000">
              <a:srgbClr val="990033"/>
            </a:gs>
            <a:gs pos="100000">
              <a:srgbClr val="9999FF"/>
            </a:gs>
          </a:gsLst>
          <a:lin ang="2400000" scaled="0"/>
          <a:tileRect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/>
            <a:t>Федеральный закон от 28.12.2014 № 442-ФЗ «Об основах социального обслуживания граждан в Российской Федерации»</a:t>
          </a:r>
        </a:p>
      </dgm:t>
    </dgm:pt>
    <dgm:pt modelId="{F6CCDF86-B1C4-415B-90B1-A211B849B839}" type="parTrans" cxnId="{9245CF76-3800-4E3F-9EF5-22DFB3AE646F}">
      <dgm:prSet/>
      <dgm:spPr/>
      <dgm:t>
        <a:bodyPr/>
        <a:lstStyle/>
        <a:p>
          <a:endParaRPr lang="ru-RU"/>
        </a:p>
      </dgm:t>
    </dgm:pt>
    <dgm:pt modelId="{A2B133C8-3196-4CCA-AD85-3D5D136C86BC}" type="sibTrans" cxnId="{9245CF76-3800-4E3F-9EF5-22DFB3AE646F}">
      <dgm:prSet/>
      <dgm:spPr/>
      <dgm:t>
        <a:bodyPr/>
        <a:lstStyle/>
        <a:p>
          <a:endParaRPr lang="ru-RU"/>
        </a:p>
      </dgm:t>
    </dgm:pt>
    <dgm:pt modelId="{AF50F8B8-9EC4-45F2-AECD-8F63078E11C5}">
      <dgm:prSet phldrT="[Текст]" custT="1"/>
      <dgm:spPr>
        <a:gradFill rotWithShape="0">
          <a:gsLst>
            <a:gs pos="3000">
              <a:schemeClr val="accent3">
                <a:lumMod val="75000"/>
              </a:schemeClr>
            </a:gs>
            <a:gs pos="0">
              <a:schemeClr val="accent3">
                <a:lumMod val="50000"/>
              </a:schemeClr>
            </a:gs>
            <a:gs pos="58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2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Областной закон Ленинградской области от 30.10.2014 № 72-оз «О социальном обслуживании граждан в Ленинградской области»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8ED2107C-D118-4696-BA2A-2CEB61944414}" type="parTrans" cxnId="{2B9858D0-8956-414F-832B-D1434E72FBA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DDD1914-4D53-4593-9028-623392B0633A}" type="sibTrans" cxnId="{2B9858D0-8956-414F-832B-D1434E72FBAD}">
      <dgm:prSet/>
      <dgm:spPr/>
      <dgm:t>
        <a:bodyPr/>
        <a:lstStyle/>
        <a:p>
          <a:endParaRPr lang="ru-RU"/>
        </a:p>
      </dgm:t>
    </dgm:pt>
    <dgm:pt modelId="{37E517A4-9F7F-4336-97AF-4449448F6FFF}">
      <dgm:prSet phldrT="[Текст]" custT="1"/>
      <dgm:spPr>
        <a:solidFill>
          <a:srgbClr val="FFFF9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solidFill>
                <a:schemeClr val="tx1"/>
              </a:solidFill>
            </a:rPr>
            <a:t>«Порядок выплаты поставщику или поставщикам социальных услуг компенсации…»</a:t>
          </a:r>
        </a:p>
      </dgm:t>
    </dgm:pt>
    <dgm:pt modelId="{6EDE38E3-B486-4345-A63E-8684311F722C}" type="parTrans" cxnId="{A69DF78D-C549-4044-B164-4590398B5EC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400D5F7-E19F-40C7-BF01-BAD615B945FD}" type="sibTrans" cxnId="{A69DF78D-C549-4044-B164-4590398B5EC7}">
      <dgm:prSet/>
      <dgm:spPr/>
      <dgm:t>
        <a:bodyPr/>
        <a:lstStyle/>
        <a:p>
          <a:endParaRPr lang="ru-RU"/>
        </a:p>
      </dgm:t>
    </dgm:pt>
    <dgm:pt modelId="{F4B207AC-6C40-4CCE-BB3F-4F9B1BFB2C35}">
      <dgm:prSet phldrT="[Текст]" custT="1"/>
      <dgm:spPr/>
      <dgm:t>
        <a:bodyPr/>
        <a:lstStyle/>
        <a:p>
          <a:r>
            <a:rPr lang="ru-RU" sz="1400" b="1" dirty="0"/>
            <a:t>Обеспечивает негосударственным организациям равное право доступа к оказанию социальных услуг</a:t>
          </a:r>
        </a:p>
      </dgm:t>
    </dgm:pt>
    <dgm:pt modelId="{C510DCD6-EFB6-44DC-AF02-25EF7C7E1E58}" type="parTrans" cxnId="{3EB725BF-7608-45C0-9AE3-40A3209B881E}">
      <dgm:prSet/>
      <dgm:spPr/>
      <dgm:t>
        <a:bodyPr/>
        <a:lstStyle/>
        <a:p>
          <a:endParaRPr lang="ru-RU"/>
        </a:p>
      </dgm:t>
    </dgm:pt>
    <dgm:pt modelId="{64BEDE8C-D911-4BE3-85A4-C59C215F54A3}" type="sibTrans" cxnId="{3EB725BF-7608-45C0-9AE3-40A3209B881E}">
      <dgm:prSet/>
      <dgm:spPr/>
      <dgm:t>
        <a:bodyPr/>
        <a:lstStyle/>
        <a:p>
          <a:endParaRPr lang="ru-RU"/>
        </a:p>
      </dgm:t>
    </dgm:pt>
    <dgm:pt modelId="{F8DE5DC3-DB6B-4A10-9412-DE7DA4BA38B9}">
      <dgm:prSet phldrT="[Текст]" custT="1"/>
      <dgm:spPr/>
      <dgm:t>
        <a:bodyPr/>
        <a:lstStyle/>
        <a:p>
          <a:r>
            <a:rPr lang="ru-RU" sz="1400" b="1" dirty="0"/>
            <a:t>Определяет полномочия органов власти по утверждению стандартов социальных услуг, порядка их предоставления, выплат компенсаций, ведению реестра поставщиков</a:t>
          </a:r>
        </a:p>
      </dgm:t>
    </dgm:pt>
    <dgm:pt modelId="{8E129E11-006F-4589-BA8B-D66CDA73DD26}" type="parTrans" cxnId="{F0EE0DE2-5E63-45AD-B310-8EE1529DADD9}">
      <dgm:prSet/>
      <dgm:spPr/>
      <dgm:t>
        <a:bodyPr/>
        <a:lstStyle/>
        <a:p>
          <a:endParaRPr lang="ru-RU"/>
        </a:p>
      </dgm:t>
    </dgm:pt>
    <dgm:pt modelId="{3CF06F94-3A38-408F-92F5-E2F7AD891276}" type="sibTrans" cxnId="{F0EE0DE2-5E63-45AD-B310-8EE1529DADD9}">
      <dgm:prSet/>
      <dgm:spPr/>
      <dgm:t>
        <a:bodyPr/>
        <a:lstStyle/>
        <a:p>
          <a:endParaRPr lang="ru-RU"/>
        </a:p>
      </dgm:t>
    </dgm:pt>
    <dgm:pt modelId="{F977C56E-8DCB-4DBA-BD94-CF4ADFFF079E}">
      <dgm:prSet phldrT="[Текст]" custT="1"/>
      <dgm:spPr/>
      <dgm:t>
        <a:bodyPr/>
        <a:lstStyle/>
        <a:p>
          <a:r>
            <a:rPr lang="ru-RU" sz="1400" b="1" dirty="0"/>
            <a:t>Устанавливают порядок предоставления социальных услуг, регламентирует отношения между органами власти, получателями и поставщиками услуг </a:t>
          </a:r>
        </a:p>
      </dgm:t>
    </dgm:pt>
    <dgm:pt modelId="{8CA2D715-A4E0-4A0C-9D45-DCECCE56BD37}" type="parTrans" cxnId="{7A5D781E-BB92-4464-96F5-F5C8DB79651E}">
      <dgm:prSet/>
      <dgm:spPr/>
      <dgm:t>
        <a:bodyPr/>
        <a:lstStyle/>
        <a:p>
          <a:endParaRPr lang="ru-RU"/>
        </a:p>
      </dgm:t>
    </dgm:pt>
    <dgm:pt modelId="{B1DC2486-4E1A-4AB0-B3FA-FE45CC783535}" type="sibTrans" cxnId="{7A5D781E-BB92-4464-96F5-F5C8DB79651E}">
      <dgm:prSet/>
      <dgm:spPr/>
      <dgm:t>
        <a:bodyPr/>
        <a:lstStyle/>
        <a:p>
          <a:endParaRPr lang="ru-RU"/>
        </a:p>
      </dgm:t>
    </dgm:pt>
    <dgm:pt modelId="{398BC4E8-A2D6-4DE1-97F1-A7D00AF4F32B}">
      <dgm:prSet custT="1"/>
      <dgm:spPr>
        <a:solidFill>
          <a:srgbClr val="FFFF9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«Порядок утверждения тарифов на социальные услуги, размер платы за предоставление социальных услуг и порядок взимания платы за их предоставление»</a:t>
          </a:r>
        </a:p>
      </dgm:t>
    </dgm:pt>
    <dgm:pt modelId="{184CADA2-BCFA-4FD2-A086-5D7CFD3C2119}" type="parTrans" cxnId="{03910C51-5BBB-4B01-BD46-C15EBDCDF2A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B3D2764-7223-4183-B191-44B4D79622AE}" type="sibTrans" cxnId="{03910C51-5BBB-4B01-BD46-C15EBDCDF2A9}">
      <dgm:prSet/>
      <dgm:spPr/>
      <dgm:t>
        <a:bodyPr/>
        <a:lstStyle/>
        <a:p>
          <a:endParaRPr lang="ru-RU"/>
        </a:p>
      </dgm:t>
    </dgm:pt>
    <dgm:pt modelId="{43CD6185-2C42-4A99-B234-3326B8697B2F}">
      <dgm:prSet custT="1"/>
      <dgm:spPr>
        <a:solidFill>
          <a:srgbClr val="FFFF9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solidFill>
                <a:schemeClr val="tx1"/>
              </a:solidFill>
            </a:rPr>
            <a:t>«Порядки предоставления социальных услуг поставщиками социальных услуг в Ленинградской области»</a:t>
          </a:r>
          <a:endParaRPr lang="ru-RU" sz="500" b="1" dirty="0">
            <a:solidFill>
              <a:schemeClr val="tx1"/>
            </a:solidFill>
          </a:endParaRPr>
        </a:p>
      </dgm:t>
    </dgm:pt>
    <dgm:pt modelId="{77E21190-CB26-4B59-86E4-E90C2B80F005}" type="parTrans" cxnId="{AEAADB1D-CEB6-46A9-8037-6C1E729A38C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3701846-745F-47D6-96FF-1C7FB97F27AB}" type="sibTrans" cxnId="{AEAADB1D-CEB6-46A9-8037-6C1E729A38C2}">
      <dgm:prSet/>
      <dgm:spPr/>
      <dgm:t>
        <a:bodyPr/>
        <a:lstStyle/>
        <a:p>
          <a:endParaRPr lang="ru-RU"/>
        </a:p>
      </dgm:t>
    </dgm:pt>
    <dgm:pt modelId="{46204BC1-8000-4EBA-BEB9-D219335BC25D}">
      <dgm:prSet custT="1"/>
      <dgm:spPr>
        <a:solidFill>
          <a:srgbClr val="FFFF9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«Временное положение о реестре поставщиков социальных услуг в Ленинградской области»</a:t>
          </a:r>
        </a:p>
      </dgm:t>
    </dgm:pt>
    <dgm:pt modelId="{133BA68B-C1D0-4FF8-916B-97D15D113927}" type="parTrans" cxnId="{ACEC9482-AD77-4F75-BEB2-63D3B4BAC00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287EAAE-E924-414A-960A-77A3B8342FC4}" type="sibTrans" cxnId="{ACEC9482-AD77-4F75-BEB2-63D3B4BAC00E}">
      <dgm:prSet/>
      <dgm:spPr/>
      <dgm:t>
        <a:bodyPr/>
        <a:lstStyle/>
        <a:p>
          <a:endParaRPr lang="ru-RU"/>
        </a:p>
      </dgm:t>
    </dgm:pt>
    <dgm:pt modelId="{246B4488-EE56-4F7C-AFC7-EC31EB96C55C}" type="pres">
      <dgm:prSet presAssocID="{9E921F28-2CB5-4EB3-8C7C-DE3CA6FEFA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A154B8-7431-41FD-816E-6576C698455D}" type="pres">
      <dgm:prSet presAssocID="{9E921F28-2CB5-4EB3-8C7C-DE3CA6FEFAEE}" presName="hierFlow" presStyleCnt="0"/>
      <dgm:spPr/>
    </dgm:pt>
    <dgm:pt modelId="{D0F9891F-2511-41C5-9AA3-BE2EF4680F19}" type="pres">
      <dgm:prSet presAssocID="{9E921F28-2CB5-4EB3-8C7C-DE3CA6FEFAEE}" presName="firstBuf" presStyleCnt="0"/>
      <dgm:spPr/>
    </dgm:pt>
    <dgm:pt modelId="{D870AB38-C9F6-4799-ADBF-E542EDA31B29}" type="pres">
      <dgm:prSet presAssocID="{9E921F28-2CB5-4EB3-8C7C-DE3CA6FEFAE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5CF0C84-BF31-4527-B92D-25B0DB606AA3}" type="pres">
      <dgm:prSet presAssocID="{6F6A0B44-4266-43E6-AF93-CF53933EF093}" presName="Name14" presStyleCnt="0"/>
      <dgm:spPr/>
    </dgm:pt>
    <dgm:pt modelId="{6BBAB532-B6F5-4A94-891D-AE3D7F3FF1D3}" type="pres">
      <dgm:prSet presAssocID="{6F6A0B44-4266-43E6-AF93-CF53933EF093}" presName="level1Shape" presStyleLbl="node0" presStyleIdx="0" presStyleCnt="1" custScaleX="540323" custScaleY="122351" custLinFactNeighborX="-5236" custLinFactNeighborY="-51049">
        <dgm:presLayoutVars>
          <dgm:chPref val="3"/>
        </dgm:presLayoutVars>
      </dgm:prSet>
      <dgm:spPr/>
    </dgm:pt>
    <dgm:pt modelId="{BE590782-AA60-4093-8A87-A5ADF79F0A68}" type="pres">
      <dgm:prSet presAssocID="{6F6A0B44-4266-43E6-AF93-CF53933EF093}" presName="hierChild2" presStyleCnt="0"/>
      <dgm:spPr/>
    </dgm:pt>
    <dgm:pt modelId="{31749C11-1824-4D14-B83F-8BEC0979CF29}" type="pres">
      <dgm:prSet presAssocID="{8ED2107C-D118-4696-BA2A-2CEB61944414}" presName="Name19" presStyleLbl="parChTrans1D2" presStyleIdx="0" presStyleCnt="1"/>
      <dgm:spPr/>
    </dgm:pt>
    <dgm:pt modelId="{77BD40CB-196B-49A1-8DF7-843082105FA4}" type="pres">
      <dgm:prSet presAssocID="{AF50F8B8-9EC4-45F2-AECD-8F63078E11C5}" presName="Name21" presStyleCnt="0"/>
      <dgm:spPr/>
    </dgm:pt>
    <dgm:pt modelId="{C2C78200-3E6A-4F04-8871-761286597E7A}" type="pres">
      <dgm:prSet presAssocID="{AF50F8B8-9EC4-45F2-AECD-8F63078E11C5}" presName="level2Shape" presStyleLbl="node2" presStyleIdx="0" presStyleCnt="1" custScaleX="593882" custLinFactNeighborX="1200" custLinFactNeighborY="-50886"/>
      <dgm:spPr/>
    </dgm:pt>
    <dgm:pt modelId="{5FAB5AAB-BA3A-4C40-9EE3-BC914DE246F1}" type="pres">
      <dgm:prSet presAssocID="{AF50F8B8-9EC4-45F2-AECD-8F63078E11C5}" presName="hierChild3" presStyleCnt="0"/>
      <dgm:spPr/>
    </dgm:pt>
    <dgm:pt modelId="{DDF712E6-01D8-4FBA-BBDD-BED56BDF5DB4}" type="pres">
      <dgm:prSet presAssocID="{184CADA2-BCFA-4FD2-A086-5D7CFD3C2119}" presName="Name19" presStyleLbl="parChTrans1D3" presStyleIdx="0" presStyleCnt="4"/>
      <dgm:spPr/>
    </dgm:pt>
    <dgm:pt modelId="{915C13C5-1F4E-4822-9126-FFB2FD608E91}" type="pres">
      <dgm:prSet presAssocID="{398BC4E8-A2D6-4DE1-97F1-A7D00AF4F32B}" presName="Name21" presStyleCnt="0"/>
      <dgm:spPr/>
    </dgm:pt>
    <dgm:pt modelId="{57DF8000-CC7C-4849-8B1F-4ADD9970BFEF}" type="pres">
      <dgm:prSet presAssocID="{398BC4E8-A2D6-4DE1-97F1-A7D00AF4F32B}" presName="level2Shape" presStyleLbl="node3" presStyleIdx="0" presStyleCnt="4" custScaleX="159027" custScaleY="217403" custLinFactNeighborX="10308" custLinFactNeighborY="-47304"/>
      <dgm:spPr/>
    </dgm:pt>
    <dgm:pt modelId="{136362B1-3384-4115-9EDC-85216751E49B}" type="pres">
      <dgm:prSet presAssocID="{398BC4E8-A2D6-4DE1-97F1-A7D00AF4F32B}" presName="hierChild3" presStyleCnt="0"/>
      <dgm:spPr/>
    </dgm:pt>
    <dgm:pt modelId="{8A5F1C03-5B5B-41C9-84CF-D430EA8F0FB5}" type="pres">
      <dgm:prSet presAssocID="{6EDE38E3-B486-4345-A63E-8684311F722C}" presName="Name19" presStyleLbl="parChTrans1D3" presStyleIdx="1" presStyleCnt="4"/>
      <dgm:spPr/>
    </dgm:pt>
    <dgm:pt modelId="{D86C1C92-FBF4-41FF-85FA-990F769C0229}" type="pres">
      <dgm:prSet presAssocID="{37E517A4-9F7F-4336-97AF-4449448F6FFF}" presName="Name21" presStyleCnt="0"/>
      <dgm:spPr/>
    </dgm:pt>
    <dgm:pt modelId="{0EFE4113-8F50-49AE-AB07-FAE2AAEC8A7A}" type="pres">
      <dgm:prSet presAssocID="{37E517A4-9F7F-4336-97AF-4449448F6FFF}" presName="level2Shape" presStyleLbl="node3" presStyleIdx="1" presStyleCnt="4" custScaleX="141522" custScaleY="218375" custLinFactNeighborX="9276" custLinFactNeighborY="-48094"/>
      <dgm:spPr/>
    </dgm:pt>
    <dgm:pt modelId="{6594341C-D925-46AD-93A3-9947AC4278DE}" type="pres">
      <dgm:prSet presAssocID="{37E517A4-9F7F-4336-97AF-4449448F6FFF}" presName="hierChild3" presStyleCnt="0"/>
      <dgm:spPr/>
    </dgm:pt>
    <dgm:pt modelId="{AE6ECB47-4EF0-4833-9F0E-D9DDA5A702C9}" type="pres">
      <dgm:prSet presAssocID="{77E21190-CB26-4B59-86E4-E90C2B80F005}" presName="Name19" presStyleLbl="parChTrans1D3" presStyleIdx="2" presStyleCnt="4"/>
      <dgm:spPr/>
    </dgm:pt>
    <dgm:pt modelId="{37EC4240-A0D7-4B40-984C-45F6C1799DD5}" type="pres">
      <dgm:prSet presAssocID="{43CD6185-2C42-4A99-B234-3326B8697B2F}" presName="Name21" presStyleCnt="0"/>
      <dgm:spPr/>
    </dgm:pt>
    <dgm:pt modelId="{25EE3FCA-2040-47B1-AA27-D025A212FA0C}" type="pres">
      <dgm:prSet presAssocID="{43CD6185-2C42-4A99-B234-3326B8697B2F}" presName="level2Shape" presStyleLbl="node3" presStyleIdx="2" presStyleCnt="4" custScaleX="174548" custScaleY="216813" custLinFactNeighborX="3541" custLinFactNeighborY="-46778"/>
      <dgm:spPr/>
    </dgm:pt>
    <dgm:pt modelId="{75B8D466-46A1-4819-8816-1A3FCB5F255E}" type="pres">
      <dgm:prSet presAssocID="{43CD6185-2C42-4A99-B234-3326B8697B2F}" presName="hierChild3" presStyleCnt="0"/>
      <dgm:spPr/>
    </dgm:pt>
    <dgm:pt modelId="{BCFFC6BA-27A7-44BE-AAD8-590CC31624DD}" type="pres">
      <dgm:prSet presAssocID="{133BA68B-C1D0-4FF8-916B-97D15D113927}" presName="Name19" presStyleLbl="parChTrans1D3" presStyleIdx="3" presStyleCnt="4"/>
      <dgm:spPr/>
    </dgm:pt>
    <dgm:pt modelId="{DB830C8D-2240-4026-A85C-F479411B83C9}" type="pres">
      <dgm:prSet presAssocID="{46204BC1-8000-4EBA-BEB9-D219335BC25D}" presName="Name21" presStyleCnt="0"/>
      <dgm:spPr/>
    </dgm:pt>
    <dgm:pt modelId="{A43CD9A4-75CD-46F0-B1B5-2E4E9B49329C}" type="pres">
      <dgm:prSet presAssocID="{46204BC1-8000-4EBA-BEB9-D219335BC25D}" presName="level2Shape" presStyleLbl="node3" presStyleIdx="3" presStyleCnt="4" custScaleX="148027" custScaleY="213704" custLinFactNeighborX="-6866" custLinFactNeighborY="-44923"/>
      <dgm:spPr/>
    </dgm:pt>
    <dgm:pt modelId="{8D717CDF-038C-4DB5-97F9-30DA4870777A}" type="pres">
      <dgm:prSet presAssocID="{46204BC1-8000-4EBA-BEB9-D219335BC25D}" presName="hierChild3" presStyleCnt="0"/>
      <dgm:spPr/>
    </dgm:pt>
    <dgm:pt modelId="{38E30390-BF40-4A48-B632-B0CB3380F78E}" type="pres">
      <dgm:prSet presAssocID="{9E921F28-2CB5-4EB3-8C7C-DE3CA6FEFAEE}" presName="bgShapesFlow" presStyleCnt="0"/>
      <dgm:spPr/>
    </dgm:pt>
    <dgm:pt modelId="{0A6793B9-FB7F-4492-A759-406D49496F3A}" type="pres">
      <dgm:prSet presAssocID="{F4B207AC-6C40-4CCE-BB3F-4F9B1BFB2C35}" presName="rectComp" presStyleCnt="0"/>
      <dgm:spPr/>
    </dgm:pt>
    <dgm:pt modelId="{E961E838-16D7-4566-B9F5-AB42C1AD55FB}" type="pres">
      <dgm:prSet presAssocID="{F4B207AC-6C40-4CCE-BB3F-4F9B1BFB2C35}" presName="bgRect" presStyleLbl="bgShp" presStyleIdx="0" presStyleCnt="3" custLinFactNeighborX="1526" custLinFactNeighborY="-45814"/>
      <dgm:spPr/>
    </dgm:pt>
    <dgm:pt modelId="{9F9E7669-1054-4954-A2D2-BDA79B8723F1}" type="pres">
      <dgm:prSet presAssocID="{F4B207AC-6C40-4CCE-BB3F-4F9B1BFB2C35}" presName="bgRectTx" presStyleLbl="bgShp" presStyleIdx="0" presStyleCnt="3">
        <dgm:presLayoutVars>
          <dgm:bulletEnabled val="1"/>
        </dgm:presLayoutVars>
      </dgm:prSet>
      <dgm:spPr/>
    </dgm:pt>
    <dgm:pt modelId="{40E65EE6-56C7-47A0-ABAC-17EAF3FF1C31}" type="pres">
      <dgm:prSet presAssocID="{F4B207AC-6C40-4CCE-BB3F-4F9B1BFB2C35}" presName="spComp" presStyleCnt="0"/>
      <dgm:spPr/>
    </dgm:pt>
    <dgm:pt modelId="{4505331C-0CFA-4C4C-BE4F-7BF1E64D81E7}" type="pres">
      <dgm:prSet presAssocID="{F4B207AC-6C40-4CCE-BB3F-4F9B1BFB2C35}" presName="vSp" presStyleCnt="0"/>
      <dgm:spPr/>
    </dgm:pt>
    <dgm:pt modelId="{5EA6F2C0-F8B5-44B0-A628-AA8600F106C2}" type="pres">
      <dgm:prSet presAssocID="{F8DE5DC3-DB6B-4A10-9412-DE7DA4BA38B9}" presName="rectComp" presStyleCnt="0"/>
      <dgm:spPr/>
    </dgm:pt>
    <dgm:pt modelId="{F5BB84CE-4E0B-4BA5-962F-98F66263A293}" type="pres">
      <dgm:prSet presAssocID="{F8DE5DC3-DB6B-4A10-9412-DE7DA4BA38B9}" presName="bgRect" presStyleLbl="bgShp" presStyleIdx="1" presStyleCnt="3" custScaleY="114127" custLinFactNeighborX="-99" custLinFactNeighborY="-40765"/>
      <dgm:spPr/>
    </dgm:pt>
    <dgm:pt modelId="{3A5D7574-E131-45A2-921D-D6A945FAED78}" type="pres">
      <dgm:prSet presAssocID="{F8DE5DC3-DB6B-4A10-9412-DE7DA4BA38B9}" presName="bgRectTx" presStyleLbl="bgShp" presStyleIdx="1" presStyleCnt="3">
        <dgm:presLayoutVars>
          <dgm:bulletEnabled val="1"/>
        </dgm:presLayoutVars>
      </dgm:prSet>
      <dgm:spPr/>
    </dgm:pt>
    <dgm:pt modelId="{7D03DAAD-0A48-4572-A491-7D2BCF492C34}" type="pres">
      <dgm:prSet presAssocID="{F8DE5DC3-DB6B-4A10-9412-DE7DA4BA38B9}" presName="spComp" presStyleCnt="0"/>
      <dgm:spPr/>
    </dgm:pt>
    <dgm:pt modelId="{13BF018A-1C61-4015-8B7B-9CC59D369D77}" type="pres">
      <dgm:prSet presAssocID="{F8DE5DC3-DB6B-4A10-9412-DE7DA4BA38B9}" presName="vSp" presStyleCnt="0"/>
      <dgm:spPr/>
    </dgm:pt>
    <dgm:pt modelId="{24687480-BDE9-4146-8749-1B09DBD2E568}" type="pres">
      <dgm:prSet presAssocID="{F977C56E-8DCB-4DBA-BD94-CF4ADFFF079E}" presName="rectComp" presStyleCnt="0"/>
      <dgm:spPr/>
    </dgm:pt>
    <dgm:pt modelId="{DF1901A4-CD83-4BB6-807F-3CC7941678E0}" type="pres">
      <dgm:prSet presAssocID="{F977C56E-8DCB-4DBA-BD94-CF4ADFFF079E}" presName="bgRect" presStyleLbl="bgShp" presStyleIdx="2" presStyleCnt="3" custScaleY="209532" custLinFactNeighborX="-666" custLinFactNeighborY="-51268"/>
      <dgm:spPr/>
    </dgm:pt>
    <dgm:pt modelId="{AB9F5607-91BF-4A31-939D-DD896F36CC2B}" type="pres">
      <dgm:prSet presAssocID="{F977C56E-8DCB-4DBA-BD94-CF4ADFFF079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2B9858D0-8956-414F-832B-D1434E72FBAD}" srcId="{6F6A0B44-4266-43E6-AF93-CF53933EF093}" destId="{AF50F8B8-9EC4-45F2-AECD-8F63078E11C5}" srcOrd="0" destOrd="0" parTransId="{8ED2107C-D118-4696-BA2A-2CEB61944414}" sibTransId="{7DDD1914-4D53-4593-9028-623392B0633A}"/>
    <dgm:cxn modelId="{814A3F29-7D0A-4D50-B6BF-66268E766771}" type="presOf" srcId="{133BA68B-C1D0-4FF8-916B-97D15D113927}" destId="{BCFFC6BA-27A7-44BE-AAD8-590CC31624DD}" srcOrd="0" destOrd="0" presId="urn:microsoft.com/office/officeart/2005/8/layout/hierarchy6"/>
    <dgm:cxn modelId="{B1F6E8BC-52A9-4B48-8AD2-7E620E1CF5C0}" type="presOf" srcId="{184CADA2-BCFA-4FD2-A086-5D7CFD3C2119}" destId="{DDF712E6-01D8-4FBA-BBDD-BED56BDF5DB4}" srcOrd="0" destOrd="0" presId="urn:microsoft.com/office/officeart/2005/8/layout/hierarchy6"/>
    <dgm:cxn modelId="{03910C51-5BBB-4B01-BD46-C15EBDCDF2A9}" srcId="{AF50F8B8-9EC4-45F2-AECD-8F63078E11C5}" destId="{398BC4E8-A2D6-4DE1-97F1-A7D00AF4F32B}" srcOrd="0" destOrd="0" parTransId="{184CADA2-BCFA-4FD2-A086-5D7CFD3C2119}" sibTransId="{2B3D2764-7223-4183-B191-44B4D79622AE}"/>
    <dgm:cxn modelId="{1ECA6E3A-4DC6-4EE8-A07A-FD8C115DF7E1}" type="presOf" srcId="{46204BC1-8000-4EBA-BEB9-D219335BC25D}" destId="{A43CD9A4-75CD-46F0-B1B5-2E4E9B49329C}" srcOrd="0" destOrd="0" presId="urn:microsoft.com/office/officeart/2005/8/layout/hierarchy6"/>
    <dgm:cxn modelId="{C03BC734-2197-4FF7-B50B-6875C9E62225}" type="presOf" srcId="{6F6A0B44-4266-43E6-AF93-CF53933EF093}" destId="{6BBAB532-B6F5-4A94-891D-AE3D7F3FF1D3}" srcOrd="0" destOrd="0" presId="urn:microsoft.com/office/officeart/2005/8/layout/hierarchy6"/>
    <dgm:cxn modelId="{016F54CD-B5E4-410D-A0A7-4789AF36D04E}" type="presOf" srcId="{8ED2107C-D118-4696-BA2A-2CEB61944414}" destId="{31749C11-1824-4D14-B83F-8BEC0979CF29}" srcOrd="0" destOrd="0" presId="urn:microsoft.com/office/officeart/2005/8/layout/hierarchy6"/>
    <dgm:cxn modelId="{81D8B07B-A2BE-4145-BA48-E7C952639B89}" type="presOf" srcId="{F4B207AC-6C40-4CCE-BB3F-4F9B1BFB2C35}" destId="{E961E838-16D7-4566-B9F5-AB42C1AD55FB}" srcOrd="0" destOrd="0" presId="urn:microsoft.com/office/officeart/2005/8/layout/hierarchy6"/>
    <dgm:cxn modelId="{E7215991-209F-4789-96E1-84000A1A74A1}" type="presOf" srcId="{F977C56E-8DCB-4DBA-BD94-CF4ADFFF079E}" destId="{AB9F5607-91BF-4A31-939D-DD896F36CC2B}" srcOrd="1" destOrd="0" presId="urn:microsoft.com/office/officeart/2005/8/layout/hierarchy6"/>
    <dgm:cxn modelId="{AEAADB1D-CEB6-46A9-8037-6C1E729A38C2}" srcId="{AF50F8B8-9EC4-45F2-AECD-8F63078E11C5}" destId="{43CD6185-2C42-4A99-B234-3326B8697B2F}" srcOrd="2" destOrd="0" parTransId="{77E21190-CB26-4B59-86E4-E90C2B80F005}" sibTransId="{D3701846-745F-47D6-96FF-1C7FB97F27AB}"/>
    <dgm:cxn modelId="{24E797DD-1488-48F2-A64D-8364CFBF5B40}" type="presOf" srcId="{37E517A4-9F7F-4336-97AF-4449448F6FFF}" destId="{0EFE4113-8F50-49AE-AB07-FAE2AAEC8A7A}" srcOrd="0" destOrd="0" presId="urn:microsoft.com/office/officeart/2005/8/layout/hierarchy6"/>
    <dgm:cxn modelId="{A38D9748-6B07-4D72-837A-B9679FE60820}" type="presOf" srcId="{F977C56E-8DCB-4DBA-BD94-CF4ADFFF079E}" destId="{DF1901A4-CD83-4BB6-807F-3CC7941678E0}" srcOrd="0" destOrd="0" presId="urn:microsoft.com/office/officeart/2005/8/layout/hierarchy6"/>
    <dgm:cxn modelId="{049F4826-920F-40AA-A3BB-EE7DC421FD9F}" type="presOf" srcId="{77E21190-CB26-4B59-86E4-E90C2B80F005}" destId="{AE6ECB47-4EF0-4833-9F0E-D9DDA5A702C9}" srcOrd="0" destOrd="0" presId="urn:microsoft.com/office/officeart/2005/8/layout/hierarchy6"/>
    <dgm:cxn modelId="{1494DC05-1C80-481B-BEB3-05FA1702949E}" type="presOf" srcId="{43CD6185-2C42-4A99-B234-3326B8697B2F}" destId="{25EE3FCA-2040-47B1-AA27-D025A212FA0C}" srcOrd="0" destOrd="0" presId="urn:microsoft.com/office/officeart/2005/8/layout/hierarchy6"/>
    <dgm:cxn modelId="{F0EE0DE2-5E63-45AD-B310-8EE1529DADD9}" srcId="{9E921F28-2CB5-4EB3-8C7C-DE3CA6FEFAEE}" destId="{F8DE5DC3-DB6B-4A10-9412-DE7DA4BA38B9}" srcOrd="2" destOrd="0" parTransId="{8E129E11-006F-4589-BA8B-D66CDA73DD26}" sibTransId="{3CF06F94-3A38-408F-92F5-E2F7AD891276}"/>
    <dgm:cxn modelId="{FA172576-675A-4A22-8856-2986FCDA06FD}" type="presOf" srcId="{F8DE5DC3-DB6B-4A10-9412-DE7DA4BA38B9}" destId="{3A5D7574-E131-45A2-921D-D6A945FAED78}" srcOrd="1" destOrd="0" presId="urn:microsoft.com/office/officeart/2005/8/layout/hierarchy6"/>
    <dgm:cxn modelId="{8895B08B-A1ED-4E95-B722-CAFFE1F10777}" type="presOf" srcId="{9E921F28-2CB5-4EB3-8C7C-DE3CA6FEFAEE}" destId="{246B4488-EE56-4F7C-AFC7-EC31EB96C55C}" srcOrd="0" destOrd="0" presId="urn:microsoft.com/office/officeart/2005/8/layout/hierarchy6"/>
    <dgm:cxn modelId="{ACEC9482-AD77-4F75-BEB2-63D3B4BAC00E}" srcId="{AF50F8B8-9EC4-45F2-AECD-8F63078E11C5}" destId="{46204BC1-8000-4EBA-BEB9-D219335BC25D}" srcOrd="3" destOrd="0" parTransId="{133BA68B-C1D0-4FF8-916B-97D15D113927}" sibTransId="{8287EAAE-E924-414A-960A-77A3B8342FC4}"/>
    <dgm:cxn modelId="{3EB725BF-7608-45C0-9AE3-40A3209B881E}" srcId="{9E921F28-2CB5-4EB3-8C7C-DE3CA6FEFAEE}" destId="{F4B207AC-6C40-4CCE-BB3F-4F9B1BFB2C35}" srcOrd="1" destOrd="0" parTransId="{C510DCD6-EFB6-44DC-AF02-25EF7C7E1E58}" sibTransId="{64BEDE8C-D911-4BE3-85A4-C59C215F54A3}"/>
    <dgm:cxn modelId="{7A5D781E-BB92-4464-96F5-F5C8DB79651E}" srcId="{9E921F28-2CB5-4EB3-8C7C-DE3CA6FEFAEE}" destId="{F977C56E-8DCB-4DBA-BD94-CF4ADFFF079E}" srcOrd="3" destOrd="0" parTransId="{8CA2D715-A4E0-4A0C-9D45-DCECCE56BD37}" sibTransId="{B1DC2486-4E1A-4AB0-B3FA-FE45CC783535}"/>
    <dgm:cxn modelId="{694A1D1B-7EED-4681-929C-93D5F02DA7AD}" type="presOf" srcId="{6EDE38E3-B486-4345-A63E-8684311F722C}" destId="{8A5F1C03-5B5B-41C9-84CF-D430EA8F0FB5}" srcOrd="0" destOrd="0" presId="urn:microsoft.com/office/officeart/2005/8/layout/hierarchy6"/>
    <dgm:cxn modelId="{1ECD65EE-4CE2-4731-97D9-2CE987DD1A06}" type="presOf" srcId="{398BC4E8-A2D6-4DE1-97F1-A7D00AF4F32B}" destId="{57DF8000-CC7C-4849-8B1F-4ADD9970BFEF}" srcOrd="0" destOrd="0" presId="urn:microsoft.com/office/officeart/2005/8/layout/hierarchy6"/>
    <dgm:cxn modelId="{A69DF78D-C549-4044-B164-4590398B5EC7}" srcId="{AF50F8B8-9EC4-45F2-AECD-8F63078E11C5}" destId="{37E517A4-9F7F-4336-97AF-4449448F6FFF}" srcOrd="1" destOrd="0" parTransId="{6EDE38E3-B486-4345-A63E-8684311F722C}" sibTransId="{C400D5F7-E19F-40C7-BF01-BAD615B945FD}"/>
    <dgm:cxn modelId="{D07DA555-332B-482D-B7B4-841AB7543E93}" type="presOf" srcId="{F8DE5DC3-DB6B-4A10-9412-DE7DA4BA38B9}" destId="{F5BB84CE-4E0B-4BA5-962F-98F66263A293}" srcOrd="0" destOrd="0" presId="urn:microsoft.com/office/officeart/2005/8/layout/hierarchy6"/>
    <dgm:cxn modelId="{0C07EEE3-7650-4AC6-8B70-BF64C9338214}" type="presOf" srcId="{F4B207AC-6C40-4CCE-BB3F-4F9B1BFB2C35}" destId="{9F9E7669-1054-4954-A2D2-BDA79B8723F1}" srcOrd="1" destOrd="0" presId="urn:microsoft.com/office/officeart/2005/8/layout/hierarchy6"/>
    <dgm:cxn modelId="{B7EF3EE8-EE9B-4816-BD84-4B9A54DD0CE6}" type="presOf" srcId="{AF50F8B8-9EC4-45F2-AECD-8F63078E11C5}" destId="{C2C78200-3E6A-4F04-8871-761286597E7A}" srcOrd="0" destOrd="0" presId="urn:microsoft.com/office/officeart/2005/8/layout/hierarchy6"/>
    <dgm:cxn modelId="{9245CF76-3800-4E3F-9EF5-22DFB3AE646F}" srcId="{9E921F28-2CB5-4EB3-8C7C-DE3CA6FEFAEE}" destId="{6F6A0B44-4266-43E6-AF93-CF53933EF093}" srcOrd="0" destOrd="0" parTransId="{F6CCDF86-B1C4-415B-90B1-A211B849B839}" sibTransId="{A2B133C8-3196-4CCA-AD85-3D5D136C86BC}"/>
    <dgm:cxn modelId="{313D7091-1E0C-46C3-BDF5-A46337AEEFBE}" type="presParOf" srcId="{246B4488-EE56-4F7C-AFC7-EC31EB96C55C}" destId="{A9A154B8-7431-41FD-816E-6576C698455D}" srcOrd="0" destOrd="0" presId="urn:microsoft.com/office/officeart/2005/8/layout/hierarchy6"/>
    <dgm:cxn modelId="{CD31F5DB-E3A4-4186-A89D-492E41C8C569}" type="presParOf" srcId="{A9A154B8-7431-41FD-816E-6576C698455D}" destId="{D0F9891F-2511-41C5-9AA3-BE2EF4680F19}" srcOrd="0" destOrd="0" presId="urn:microsoft.com/office/officeart/2005/8/layout/hierarchy6"/>
    <dgm:cxn modelId="{71FBBE31-C048-4352-BC2C-BE3E0678597A}" type="presParOf" srcId="{A9A154B8-7431-41FD-816E-6576C698455D}" destId="{D870AB38-C9F6-4799-ADBF-E542EDA31B29}" srcOrd="1" destOrd="0" presId="urn:microsoft.com/office/officeart/2005/8/layout/hierarchy6"/>
    <dgm:cxn modelId="{4B1AC14F-CA10-4758-96F1-92438992EEBE}" type="presParOf" srcId="{D870AB38-C9F6-4799-ADBF-E542EDA31B29}" destId="{55CF0C84-BF31-4527-B92D-25B0DB606AA3}" srcOrd="0" destOrd="0" presId="urn:microsoft.com/office/officeart/2005/8/layout/hierarchy6"/>
    <dgm:cxn modelId="{47769B75-46F7-4A13-8B0D-7766C8F3095F}" type="presParOf" srcId="{55CF0C84-BF31-4527-B92D-25B0DB606AA3}" destId="{6BBAB532-B6F5-4A94-891D-AE3D7F3FF1D3}" srcOrd="0" destOrd="0" presId="urn:microsoft.com/office/officeart/2005/8/layout/hierarchy6"/>
    <dgm:cxn modelId="{CEE0A2F2-7838-4085-A59E-102C908EEF52}" type="presParOf" srcId="{55CF0C84-BF31-4527-B92D-25B0DB606AA3}" destId="{BE590782-AA60-4093-8A87-A5ADF79F0A68}" srcOrd="1" destOrd="0" presId="urn:microsoft.com/office/officeart/2005/8/layout/hierarchy6"/>
    <dgm:cxn modelId="{49BF838E-30BF-41A9-99F2-4E35DEC05BAE}" type="presParOf" srcId="{BE590782-AA60-4093-8A87-A5ADF79F0A68}" destId="{31749C11-1824-4D14-B83F-8BEC0979CF29}" srcOrd="0" destOrd="0" presId="urn:microsoft.com/office/officeart/2005/8/layout/hierarchy6"/>
    <dgm:cxn modelId="{02C5AD1C-63B5-4637-A994-1E8C5B1AD21D}" type="presParOf" srcId="{BE590782-AA60-4093-8A87-A5ADF79F0A68}" destId="{77BD40CB-196B-49A1-8DF7-843082105FA4}" srcOrd="1" destOrd="0" presId="urn:microsoft.com/office/officeart/2005/8/layout/hierarchy6"/>
    <dgm:cxn modelId="{BB943A4F-119E-4B3D-B1E2-6D737FE371EF}" type="presParOf" srcId="{77BD40CB-196B-49A1-8DF7-843082105FA4}" destId="{C2C78200-3E6A-4F04-8871-761286597E7A}" srcOrd="0" destOrd="0" presId="urn:microsoft.com/office/officeart/2005/8/layout/hierarchy6"/>
    <dgm:cxn modelId="{92C8274E-7534-4DB0-82B7-E5921137DF50}" type="presParOf" srcId="{77BD40CB-196B-49A1-8DF7-843082105FA4}" destId="{5FAB5AAB-BA3A-4C40-9EE3-BC914DE246F1}" srcOrd="1" destOrd="0" presId="urn:microsoft.com/office/officeart/2005/8/layout/hierarchy6"/>
    <dgm:cxn modelId="{07CB2A49-6F52-4DED-815E-A5DC52E5D0B2}" type="presParOf" srcId="{5FAB5AAB-BA3A-4C40-9EE3-BC914DE246F1}" destId="{DDF712E6-01D8-4FBA-BBDD-BED56BDF5DB4}" srcOrd="0" destOrd="0" presId="urn:microsoft.com/office/officeart/2005/8/layout/hierarchy6"/>
    <dgm:cxn modelId="{4C43212C-5441-4F36-BB90-D76F05B92CEA}" type="presParOf" srcId="{5FAB5AAB-BA3A-4C40-9EE3-BC914DE246F1}" destId="{915C13C5-1F4E-4822-9126-FFB2FD608E91}" srcOrd="1" destOrd="0" presId="urn:microsoft.com/office/officeart/2005/8/layout/hierarchy6"/>
    <dgm:cxn modelId="{55457561-1D96-42C4-B61B-C4047A7CF490}" type="presParOf" srcId="{915C13C5-1F4E-4822-9126-FFB2FD608E91}" destId="{57DF8000-CC7C-4849-8B1F-4ADD9970BFEF}" srcOrd="0" destOrd="0" presId="urn:microsoft.com/office/officeart/2005/8/layout/hierarchy6"/>
    <dgm:cxn modelId="{1E216F03-2E8D-4C84-8F8F-BFE4A74186E0}" type="presParOf" srcId="{915C13C5-1F4E-4822-9126-FFB2FD608E91}" destId="{136362B1-3384-4115-9EDC-85216751E49B}" srcOrd="1" destOrd="0" presId="urn:microsoft.com/office/officeart/2005/8/layout/hierarchy6"/>
    <dgm:cxn modelId="{42932377-A331-46DF-97AB-5DF027A4E233}" type="presParOf" srcId="{5FAB5AAB-BA3A-4C40-9EE3-BC914DE246F1}" destId="{8A5F1C03-5B5B-41C9-84CF-D430EA8F0FB5}" srcOrd="2" destOrd="0" presId="urn:microsoft.com/office/officeart/2005/8/layout/hierarchy6"/>
    <dgm:cxn modelId="{8BF73B2C-5CD8-4278-8EEE-1CF6C6C81E78}" type="presParOf" srcId="{5FAB5AAB-BA3A-4C40-9EE3-BC914DE246F1}" destId="{D86C1C92-FBF4-41FF-85FA-990F769C0229}" srcOrd="3" destOrd="0" presId="urn:microsoft.com/office/officeart/2005/8/layout/hierarchy6"/>
    <dgm:cxn modelId="{9FA195EA-3688-4BB6-B673-3044FF917677}" type="presParOf" srcId="{D86C1C92-FBF4-41FF-85FA-990F769C0229}" destId="{0EFE4113-8F50-49AE-AB07-FAE2AAEC8A7A}" srcOrd="0" destOrd="0" presId="urn:microsoft.com/office/officeart/2005/8/layout/hierarchy6"/>
    <dgm:cxn modelId="{92FD3FEC-4507-4517-8140-A32596D25FE9}" type="presParOf" srcId="{D86C1C92-FBF4-41FF-85FA-990F769C0229}" destId="{6594341C-D925-46AD-93A3-9947AC4278DE}" srcOrd="1" destOrd="0" presId="urn:microsoft.com/office/officeart/2005/8/layout/hierarchy6"/>
    <dgm:cxn modelId="{F173204C-E81F-4A73-B32F-B01D88AC4378}" type="presParOf" srcId="{5FAB5AAB-BA3A-4C40-9EE3-BC914DE246F1}" destId="{AE6ECB47-4EF0-4833-9F0E-D9DDA5A702C9}" srcOrd="4" destOrd="0" presId="urn:microsoft.com/office/officeart/2005/8/layout/hierarchy6"/>
    <dgm:cxn modelId="{DF91D40A-9497-491B-8BFE-19A5FD0CF2B2}" type="presParOf" srcId="{5FAB5AAB-BA3A-4C40-9EE3-BC914DE246F1}" destId="{37EC4240-A0D7-4B40-984C-45F6C1799DD5}" srcOrd="5" destOrd="0" presId="urn:microsoft.com/office/officeart/2005/8/layout/hierarchy6"/>
    <dgm:cxn modelId="{53D4A100-0FCA-4095-AB4C-324DB9C57067}" type="presParOf" srcId="{37EC4240-A0D7-4B40-984C-45F6C1799DD5}" destId="{25EE3FCA-2040-47B1-AA27-D025A212FA0C}" srcOrd="0" destOrd="0" presId="urn:microsoft.com/office/officeart/2005/8/layout/hierarchy6"/>
    <dgm:cxn modelId="{365F1287-60CB-463A-9518-35A4081CA1FD}" type="presParOf" srcId="{37EC4240-A0D7-4B40-984C-45F6C1799DD5}" destId="{75B8D466-46A1-4819-8816-1A3FCB5F255E}" srcOrd="1" destOrd="0" presId="urn:microsoft.com/office/officeart/2005/8/layout/hierarchy6"/>
    <dgm:cxn modelId="{8662655A-0072-47F6-9CFF-D626C1E4D123}" type="presParOf" srcId="{5FAB5AAB-BA3A-4C40-9EE3-BC914DE246F1}" destId="{BCFFC6BA-27A7-44BE-AAD8-590CC31624DD}" srcOrd="6" destOrd="0" presId="urn:microsoft.com/office/officeart/2005/8/layout/hierarchy6"/>
    <dgm:cxn modelId="{16963972-09EF-410D-B220-9FE2CD35C0D2}" type="presParOf" srcId="{5FAB5AAB-BA3A-4C40-9EE3-BC914DE246F1}" destId="{DB830C8D-2240-4026-A85C-F479411B83C9}" srcOrd="7" destOrd="0" presId="urn:microsoft.com/office/officeart/2005/8/layout/hierarchy6"/>
    <dgm:cxn modelId="{21985CEF-4D87-4906-A42A-7902DBA829FB}" type="presParOf" srcId="{DB830C8D-2240-4026-A85C-F479411B83C9}" destId="{A43CD9A4-75CD-46F0-B1B5-2E4E9B49329C}" srcOrd="0" destOrd="0" presId="urn:microsoft.com/office/officeart/2005/8/layout/hierarchy6"/>
    <dgm:cxn modelId="{AC5246C2-FCC7-40D2-979E-DC421030F327}" type="presParOf" srcId="{DB830C8D-2240-4026-A85C-F479411B83C9}" destId="{8D717CDF-038C-4DB5-97F9-30DA4870777A}" srcOrd="1" destOrd="0" presId="urn:microsoft.com/office/officeart/2005/8/layout/hierarchy6"/>
    <dgm:cxn modelId="{8BE6312A-4F39-4136-B70F-AB1996F8A855}" type="presParOf" srcId="{246B4488-EE56-4F7C-AFC7-EC31EB96C55C}" destId="{38E30390-BF40-4A48-B632-B0CB3380F78E}" srcOrd="1" destOrd="0" presId="urn:microsoft.com/office/officeart/2005/8/layout/hierarchy6"/>
    <dgm:cxn modelId="{2DC3F2E3-76B2-41DA-A815-7F0F7822D64A}" type="presParOf" srcId="{38E30390-BF40-4A48-B632-B0CB3380F78E}" destId="{0A6793B9-FB7F-4492-A759-406D49496F3A}" srcOrd="0" destOrd="0" presId="urn:microsoft.com/office/officeart/2005/8/layout/hierarchy6"/>
    <dgm:cxn modelId="{4752D310-31C4-4EEF-A196-844F8A3688C5}" type="presParOf" srcId="{0A6793B9-FB7F-4492-A759-406D49496F3A}" destId="{E961E838-16D7-4566-B9F5-AB42C1AD55FB}" srcOrd="0" destOrd="0" presId="urn:microsoft.com/office/officeart/2005/8/layout/hierarchy6"/>
    <dgm:cxn modelId="{058C4825-B27E-4A3E-B2D3-ABEA26F12AE0}" type="presParOf" srcId="{0A6793B9-FB7F-4492-A759-406D49496F3A}" destId="{9F9E7669-1054-4954-A2D2-BDA79B8723F1}" srcOrd="1" destOrd="0" presId="urn:microsoft.com/office/officeart/2005/8/layout/hierarchy6"/>
    <dgm:cxn modelId="{32218219-4191-4DE6-9CF0-A1C2F7D10B46}" type="presParOf" srcId="{38E30390-BF40-4A48-B632-B0CB3380F78E}" destId="{40E65EE6-56C7-47A0-ABAC-17EAF3FF1C31}" srcOrd="1" destOrd="0" presId="urn:microsoft.com/office/officeart/2005/8/layout/hierarchy6"/>
    <dgm:cxn modelId="{113B6E4B-1639-41F1-BB2B-D55B428BB45E}" type="presParOf" srcId="{40E65EE6-56C7-47A0-ABAC-17EAF3FF1C31}" destId="{4505331C-0CFA-4C4C-BE4F-7BF1E64D81E7}" srcOrd="0" destOrd="0" presId="urn:microsoft.com/office/officeart/2005/8/layout/hierarchy6"/>
    <dgm:cxn modelId="{FC35D4DC-B03A-42ED-8B67-46A1A29F449D}" type="presParOf" srcId="{38E30390-BF40-4A48-B632-B0CB3380F78E}" destId="{5EA6F2C0-F8B5-44B0-A628-AA8600F106C2}" srcOrd="2" destOrd="0" presId="urn:microsoft.com/office/officeart/2005/8/layout/hierarchy6"/>
    <dgm:cxn modelId="{C0134C45-B9D5-4224-8637-D285BD9B3661}" type="presParOf" srcId="{5EA6F2C0-F8B5-44B0-A628-AA8600F106C2}" destId="{F5BB84CE-4E0B-4BA5-962F-98F66263A293}" srcOrd="0" destOrd="0" presId="urn:microsoft.com/office/officeart/2005/8/layout/hierarchy6"/>
    <dgm:cxn modelId="{FD9F5783-4F17-42AE-B9CF-EB3B24D78B3C}" type="presParOf" srcId="{5EA6F2C0-F8B5-44B0-A628-AA8600F106C2}" destId="{3A5D7574-E131-45A2-921D-D6A945FAED78}" srcOrd="1" destOrd="0" presId="urn:microsoft.com/office/officeart/2005/8/layout/hierarchy6"/>
    <dgm:cxn modelId="{D6429C5E-4BE9-478C-8AF4-AF3E4B73D65F}" type="presParOf" srcId="{38E30390-BF40-4A48-B632-B0CB3380F78E}" destId="{7D03DAAD-0A48-4572-A491-7D2BCF492C34}" srcOrd="3" destOrd="0" presId="urn:microsoft.com/office/officeart/2005/8/layout/hierarchy6"/>
    <dgm:cxn modelId="{0E2AC26B-F979-4DD0-9F99-BFDD6C1BE256}" type="presParOf" srcId="{7D03DAAD-0A48-4572-A491-7D2BCF492C34}" destId="{13BF018A-1C61-4015-8B7B-9CC59D369D77}" srcOrd="0" destOrd="0" presId="urn:microsoft.com/office/officeart/2005/8/layout/hierarchy6"/>
    <dgm:cxn modelId="{D6A36B07-F7B5-41D8-A812-70699105D240}" type="presParOf" srcId="{38E30390-BF40-4A48-B632-B0CB3380F78E}" destId="{24687480-BDE9-4146-8749-1B09DBD2E568}" srcOrd="4" destOrd="0" presId="urn:microsoft.com/office/officeart/2005/8/layout/hierarchy6"/>
    <dgm:cxn modelId="{499E3DE5-96C2-4FED-903F-16EB628D9AD7}" type="presParOf" srcId="{24687480-BDE9-4146-8749-1B09DBD2E568}" destId="{DF1901A4-CD83-4BB6-807F-3CC7941678E0}" srcOrd="0" destOrd="0" presId="urn:microsoft.com/office/officeart/2005/8/layout/hierarchy6"/>
    <dgm:cxn modelId="{96B239BA-9F64-4421-9E2C-9408E7FE983F}" type="presParOf" srcId="{24687480-BDE9-4146-8749-1B09DBD2E568}" destId="{AB9F5607-91BF-4A31-939D-DD896F36CC2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901A4-CD83-4BB6-807F-3CC7941678E0}">
      <dsp:nvSpPr>
        <dsp:cNvPr id="0" name=""/>
        <dsp:cNvSpPr/>
      </dsp:nvSpPr>
      <dsp:spPr>
        <a:xfrm>
          <a:off x="0" y="2034638"/>
          <a:ext cx="11569568" cy="18489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Устанавливают порядок предоставления социальных услуг, регламентирует отношения между органами власти, получателями и поставщиками услуг </a:t>
          </a:r>
        </a:p>
      </dsp:txBody>
      <dsp:txXfrm>
        <a:off x="0" y="2034638"/>
        <a:ext cx="3470870" cy="1848921"/>
      </dsp:txXfrm>
    </dsp:sp>
    <dsp:sp modelId="{F5BB84CE-4E0B-4BA5-962F-98F66263A293}">
      <dsp:nvSpPr>
        <dsp:cNvPr id="0" name=""/>
        <dsp:cNvSpPr/>
      </dsp:nvSpPr>
      <dsp:spPr>
        <a:xfrm>
          <a:off x="0" y="973186"/>
          <a:ext cx="11569568" cy="1007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Определяет полномочия органов власти по утверждению стандартов социальных услуг, порядка их предоставления, выплат компенсаций, ведению реестра поставщиков</a:t>
          </a:r>
        </a:p>
      </dsp:txBody>
      <dsp:txXfrm>
        <a:off x="0" y="973186"/>
        <a:ext cx="3470870" cy="1007062"/>
      </dsp:txXfrm>
    </dsp:sp>
    <dsp:sp modelId="{E961E838-16D7-4566-B9F5-AB42C1AD55FB}">
      <dsp:nvSpPr>
        <dsp:cNvPr id="0" name=""/>
        <dsp:cNvSpPr/>
      </dsp:nvSpPr>
      <dsp:spPr>
        <a:xfrm>
          <a:off x="0" y="0"/>
          <a:ext cx="11569568" cy="8824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Обеспечивает негосударственным организациям равное право доступа к оказанию социальных услуг</a:t>
          </a:r>
        </a:p>
      </dsp:txBody>
      <dsp:txXfrm>
        <a:off x="0" y="0"/>
        <a:ext cx="3470870" cy="882405"/>
      </dsp:txXfrm>
    </dsp:sp>
    <dsp:sp modelId="{6BBAB532-B6F5-4A94-891D-AE3D7F3FF1D3}">
      <dsp:nvSpPr>
        <dsp:cNvPr id="0" name=""/>
        <dsp:cNvSpPr/>
      </dsp:nvSpPr>
      <dsp:spPr>
        <a:xfrm>
          <a:off x="4366870" y="1577"/>
          <a:ext cx="5959800" cy="899693"/>
        </a:xfrm>
        <a:prstGeom prst="roundRect">
          <a:avLst>
            <a:gd name="adj" fmla="val 10000"/>
          </a:avLst>
        </a:prstGeom>
        <a:gradFill flip="none" rotWithShape="1">
          <a:gsLst>
            <a:gs pos="17000">
              <a:srgbClr val="FF0000"/>
            </a:gs>
            <a:gs pos="0">
              <a:srgbClr val="C00000"/>
            </a:gs>
            <a:gs pos="84000">
              <a:srgbClr val="990033"/>
            </a:gs>
            <a:gs pos="100000">
              <a:srgbClr val="9999FF"/>
            </a:gs>
          </a:gsLst>
          <a:lin ang="2400000" scaled="0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Федеральный закон от 28.12.2014 № 442-ФЗ «Об основах социального обслуживания граждан в Российской Федерации»</a:t>
          </a:r>
        </a:p>
      </dsp:txBody>
      <dsp:txXfrm>
        <a:off x="4393221" y="27928"/>
        <a:ext cx="5907098" cy="846991"/>
      </dsp:txXfrm>
    </dsp:sp>
    <dsp:sp modelId="{31749C11-1824-4D14-B83F-8BEC0979CF29}">
      <dsp:nvSpPr>
        <dsp:cNvPr id="0" name=""/>
        <dsp:cNvSpPr/>
      </dsp:nvSpPr>
      <dsp:spPr>
        <a:xfrm>
          <a:off x="7301050" y="901270"/>
          <a:ext cx="91440" cy="295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666"/>
              </a:lnTo>
              <a:lnTo>
                <a:pt x="116709" y="147666"/>
              </a:lnTo>
              <a:lnTo>
                <a:pt x="116709" y="295333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78200-3E6A-4F04-8871-761286597E7A}">
      <dsp:nvSpPr>
        <dsp:cNvPr id="0" name=""/>
        <dsp:cNvSpPr/>
      </dsp:nvSpPr>
      <dsp:spPr>
        <a:xfrm>
          <a:off x="4142479" y="1196604"/>
          <a:ext cx="6550559" cy="735337"/>
        </a:xfrm>
        <a:prstGeom prst="roundRect">
          <a:avLst>
            <a:gd name="adj" fmla="val 10000"/>
          </a:avLst>
        </a:prstGeom>
        <a:gradFill rotWithShape="0">
          <a:gsLst>
            <a:gs pos="3000">
              <a:schemeClr val="accent3">
                <a:lumMod val="75000"/>
              </a:schemeClr>
            </a:gs>
            <a:gs pos="0">
              <a:schemeClr val="accent3">
                <a:lumMod val="50000"/>
              </a:schemeClr>
            </a:gs>
            <a:gs pos="58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2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Областной закон Ленинградской области от 30.10.2014 № 72-оз «О социальном обслуживании граждан в Ленинградской области»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4164016" y="1218141"/>
        <a:ext cx="6507485" cy="692263"/>
      </dsp:txXfrm>
    </dsp:sp>
    <dsp:sp modelId="{DDF712E6-01D8-4FBA-BBDD-BED56BDF5DB4}">
      <dsp:nvSpPr>
        <dsp:cNvPr id="0" name=""/>
        <dsp:cNvSpPr/>
      </dsp:nvSpPr>
      <dsp:spPr>
        <a:xfrm>
          <a:off x="4462357" y="1931942"/>
          <a:ext cx="2955402" cy="320474"/>
        </a:xfrm>
        <a:custGeom>
          <a:avLst/>
          <a:gdLst/>
          <a:ahLst/>
          <a:cxnLst/>
          <a:rect l="0" t="0" r="0" b="0"/>
          <a:pathLst>
            <a:path>
              <a:moveTo>
                <a:pt x="2955402" y="0"/>
              </a:moveTo>
              <a:lnTo>
                <a:pt x="2955402" y="160237"/>
              </a:lnTo>
              <a:lnTo>
                <a:pt x="0" y="160237"/>
              </a:lnTo>
              <a:lnTo>
                <a:pt x="0" y="320474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F8000-CC7C-4849-8B1F-4ADD9970BFEF}">
      <dsp:nvSpPr>
        <dsp:cNvPr id="0" name=""/>
        <dsp:cNvSpPr/>
      </dsp:nvSpPr>
      <dsp:spPr>
        <a:xfrm>
          <a:off x="3585317" y="2252417"/>
          <a:ext cx="1754078" cy="1598646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«Порядок утверждения тарифов на социальные услуги, размер платы за предоставление социальных услуг и порядок взимания платы за их предоставление»</a:t>
          </a:r>
        </a:p>
      </dsp:txBody>
      <dsp:txXfrm>
        <a:off x="3632140" y="2299240"/>
        <a:ext cx="1660432" cy="1505000"/>
      </dsp:txXfrm>
    </dsp:sp>
    <dsp:sp modelId="{8A5F1C03-5B5B-41C9-84CF-D430EA8F0FB5}">
      <dsp:nvSpPr>
        <dsp:cNvPr id="0" name=""/>
        <dsp:cNvSpPr/>
      </dsp:nvSpPr>
      <dsp:spPr>
        <a:xfrm>
          <a:off x="6439414" y="1931942"/>
          <a:ext cx="978345" cy="314665"/>
        </a:xfrm>
        <a:custGeom>
          <a:avLst/>
          <a:gdLst/>
          <a:ahLst/>
          <a:cxnLst/>
          <a:rect l="0" t="0" r="0" b="0"/>
          <a:pathLst>
            <a:path>
              <a:moveTo>
                <a:pt x="978345" y="0"/>
              </a:moveTo>
              <a:lnTo>
                <a:pt x="978345" y="157332"/>
              </a:lnTo>
              <a:lnTo>
                <a:pt x="0" y="157332"/>
              </a:lnTo>
              <a:lnTo>
                <a:pt x="0" y="3146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E4113-8F50-49AE-AB07-FAE2AAEC8A7A}">
      <dsp:nvSpPr>
        <dsp:cNvPr id="0" name=""/>
        <dsp:cNvSpPr/>
      </dsp:nvSpPr>
      <dsp:spPr>
        <a:xfrm>
          <a:off x="5658915" y="2246608"/>
          <a:ext cx="1560997" cy="1605794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solidFill>
                <a:schemeClr val="tx1"/>
              </a:solidFill>
            </a:rPr>
            <a:t>«Порядок выплаты поставщику или поставщикам социальных услуг компенсации…»</a:t>
          </a:r>
        </a:p>
      </dsp:txBody>
      <dsp:txXfrm>
        <a:off x="5704635" y="2292328"/>
        <a:ext cx="1469557" cy="1514354"/>
      </dsp:txXfrm>
    </dsp:sp>
    <dsp:sp modelId="{AE6ECB47-4EF0-4833-9F0E-D9DDA5A702C9}">
      <dsp:nvSpPr>
        <dsp:cNvPr id="0" name=""/>
        <dsp:cNvSpPr/>
      </dsp:nvSpPr>
      <dsp:spPr>
        <a:xfrm>
          <a:off x="7417759" y="1931942"/>
          <a:ext cx="1032436" cy="32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71"/>
              </a:lnTo>
              <a:lnTo>
                <a:pt x="1032436" y="162171"/>
              </a:lnTo>
              <a:lnTo>
                <a:pt x="1032436" y="324342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E3FCA-2040-47B1-AA27-D025A212FA0C}">
      <dsp:nvSpPr>
        <dsp:cNvPr id="0" name=""/>
        <dsp:cNvSpPr/>
      </dsp:nvSpPr>
      <dsp:spPr>
        <a:xfrm>
          <a:off x="7487557" y="2256285"/>
          <a:ext cx="1925276" cy="1594308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solidFill>
                <a:schemeClr val="tx1"/>
              </a:solidFill>
            </a:rPr>
            <a:t>«Порядки предоставления социальных услуг поставщиками социальных услуг в Ленинградской области»</a:t>
          </a:r>
          <a:endParaRPr lang="ru-RU" sz="500" b="1" kern="1200" dirty="0">
            <a:solidFill>
              <a:schemeClr val="tx1"/>
            </a:solidFill>
          </a:endParaRPr>
        </a:p>
      </dsp:txBody>
      <dsp:txXfrm>
        <a:off x="7534253" y="2302981"/>
        <a:ext cx="1831884" cy="1500916"/>
      </dsp:txXfrm>
    </dsp:sp>
    <dsp:sp modelId="{BCFFC6BA-27A7-44BE-AAD8-590CC31624DD}">
      <dsp:nvSpPr>
        <dsp:cNvPr id="0" name=""/>
        <dsp:cNvSpPr/>
      </dsp:nvSpPr>
      <dsp:spPr>
        <a:xfrm>
          <a:off x="7417759" y="1931942"/>
          <a:ext cx="3027560" cy="33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91"/>
              </a:lnTo>
              <a:lnTo>
                <a:pt x="3027560" y="168991"/>
              </a:lnTo>
              <a:lnTo>
                <a:pt x="3027560" y="337983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CD9A4-75CD-46F0-B1B5-2E4E9B49329C}">
      <dsp:nvSpPr>
        <dsp:cNvPr id="0" name=""/>
        <dsp:cNvSpPr/>
      </dsp:nvSpPr>
      <dsp:spPr>
        <a:xfrm>
          <a:off x="9628946" y="2269925"/>
          <a:ext cx="1632748" cy="1571446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«Временное положение о реестре поставщиков социальных услуг в Ленинградской области»</a:t>
          </a:r>
        </a:p>
      </dsp:txBody>
      <dsp:txXfrm>
        <a:off x="9674972" y="2315951"/>
        <a:ext cx="1540696" cy="147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0.85653</cdr:x>
      <cdr:y>0.86897</cdr:y>
    </cdr:from>
    <cdr:to>
      <cdr:x>0.95909</cdr:x>
      <cdr:y>0.98252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461467" y="5682046"/>
          <a:ext cx="773723" cy="7424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/>
            <a:t>4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0" y="407417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3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7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7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6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400" y="1716260"/>
            <a:ext cx="8206153" cy="2011677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SzPct val="100000"/>
            </a:pPr>
            <a:r>
              <a:rPr lang="ru-RU" b="1" dirty="0">
                <a:solidFill>
                  <a:schemeClr val="tx2"/>
                </a:solidFill>
              </a:rPr>
              <a:t>Расширение рынка социальных услуг, как элемент обеспечения доступности социальных услуг в Ленинградской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1411" y="3984168"/>
            <a:ext cx="4117965" cy="132080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Комитет по социальной защите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населения Ленинградской области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Шишко Александр Владимирович</a:t>
            </a:r>
          </a:p>
        </p:txBody>
      </p:sp>
      <p:pic>
        <p:nvPicPr>
          <p:cNvPr id="4" name="Picture 7" descr="leningradsky_obl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04" y="404664"/>
            <a:ext cx="144621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лого соцзащи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3" y="5543149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2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07975" y="1447602"/>
            <a:ext cx="11613515" cy="529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4706702" y="6200779"/>
            <a:ext cx="4583430" cy="2464"/>
          </a:xfrm>
          <a:prstGeom prst="straightConnector1">
            <a:avLst/>
          </a:prstGeom>
          <a:ln w="44450">
            <a:solidFill>
              <a:schemeClr val="tx2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727640" y="5651636"/>
            <a:ext cx="1141148" cy="111064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2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4000" dirty="0"/>
              <a:t>Механизм предоставления компенсации за оказанные услуги</a:t>
            </a:r>
          </a:p>
        </p:txBody>
      </p:sp>
      <p:sp>
        <p:nvSpPr>
          <p:cNvPr id="5" name="Овал 4"/>
          <p:cNvSpPr/>
          <p:nvPr/>
        </p:nvSpPr>
        <p:spPr>
          <a:xfrm>
            <a:off x="11329654" y="6019671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10</a:t>
            </a:r>
          </a:p>
        </p:txBody>
      </p:sp>
      <p:pic>
        <p:nvPicPr>
          <p:cNvPr id="6" name="Picture 6" descr="лого соцзащ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" y="5604266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zemicusa.info/images/stat/sta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t="4823" r="23132" b="9647"/>
          <a:stretch/>
        </p:blipFill>
        <p:spPr bwMode="auto">
          <a:xfrm>
            <a:off x="1652305" y="2075963"/>
            <a:ext cx="1565910" cy="22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95130" y="4305331"/>
            <a:ext cx="2080260" cy="96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Поставщик услуг</a:t>
            </a:r>
          </a:p>
        </p:txBody>
      </p:sp>
      <p:pic>
        <p:nvPicPr>
          <p:cNvPr id="8196" name="Picture 4" descr="http://www.kosbi.ru/uploads/3aud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6745" r="9258" b="4925"/>
          <a:stretch/>
        </p:blipFill>
        <p:spPr bwMode="auto">
          <a:xfrm flipH="1">
            <a:off x="5792160" y="2075963"/>
            <a:ext cx="1737360" cy="23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647380" y="4305331"/>
            <a:ext cx="2080260" cy="960120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Уполномоченный орган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75390" y="3716206"/>
            <a:ext cx="2316770" cy="0"/>
          </a:xfrm>
          <a:prstGeom prst="straightConnector1">
            <a:avLst/>
          </a:prstGeom>
          <a:ln w="444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http://www.1c-doc.informstandart.ru/images/paper_stopk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9"/>
          <a:stretch/>
        </p:blipFill>
        <p:spPr bwMode="auto">
          <a:xfrm>
            <a:off x="3922260" y="2868523"/>
            <a:ext cx="1272540" cy="12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гнутая вправо стрелка 12"/>
          <p:cNvSpPr/>
          <p:nvPr/>
        </p:nvSpPr>
        <p:spPr>
          <a:xfrm rot="5400000">
            <a:off x="3991377" y="3721914"/>
            <a:ext cx="685800" cy="3963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200" name="Picture 8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90" y="5151581"/>
            <a:ext cx="1737360" cy="14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9290132" y="4977233"/>
            <a:ext cx="0" cy="1198190"/>
          </a:xfrm>
          <a:prstGeom prst="straightConnector1">
            <a:avLst/>
          </a:prstGeom>
          <a:ln w="44450">
            <a:solidFill>
              <a:schemeClr val="tx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8691570" y="4017112"/>
            <a:ext cx="2080260" cy="96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КСЗН ЛО</a:t>
            </a:r>
          </a:p>
        </p:txBody>
      </p:sp>
      <p:sp>
        <p:nvSpPr>
          <p:cNvPr id="32" name="AutoShape 10" descr="data:image/jpeg;base64,/9j/4AAQSkZJRgABAQAAAQABAAD/2wCEAAkGBxAQEA8QDw8PDxAQDw8PDw8PDQ8NDxAPFREWFxURFRUYHSggGBolHRYVITEhJSktLi4uFx8zODMtNygtLi0BCgoKDQ0OGxAQFzcfHyUtLS0yLi02MTgrLS0tLSstLTc3MCstKysrNisrNSs1Ky0rLS0tLS01KzU1LTcrLS0tLf/AABEIASAArwMBIgACEQEDEQH/xAAcAAABBQEBAQAAAAAAAAAAAAAAAgMEBQYBBwj/xABBEAABAwICBgcDDAECBwAAAAABAAIDBBESIQUGEzFBUSJhcYGRocEyUrEHFCMzQoKSorLR4fByJGIIFUNTwsPx/8QAGQEBAQEBAQEAAAAAAAAAAAAAAAECBAUD/8QAIBEBAQACAgIDAQEAAAAAAAAAAAECAxEhBDEUIkESE//aAAwDAQACEQMRAD8A9wQhCAQhCAQhCAQhCAQhCAQslrDrzBQ1TaeaOU3ja8vjDXhrSTmRe/A5DktDorSkFVGJaeVsrDxadx5Ebweordwykls6rMzxt4l7TEIQsNBCEIBCEIBCEIBCEIBCEIBCEIBCEIBCEIBCE3UOs09eQ7Tkg+f9cdKNn0jWyF7ejIYWAkXwx9Dd2hx71G0dp2bR7456Z1ja8jL9CZl/ZcO42PBe4ae1XpK5mGeMbS1mzsAbMz73EdRuF4fr1q5No+bC9okZK4NhfEMEc5OWzLfsydXeCQvW1+Ths1f52ep6ebn4+WGz+5f17jqvrLDXxRyRmznsa8NOV2kbx6jh5m8Xk+i9BzaPrqWhDy5jWxOjkb0S9o6NyOGYNx+69Xacv7uXkvSdQhCAQhCAQhCAQhCAQhCAQhCAQhCAQhCAUeoNyxvXf09fJSFFBvI48Gi3h/JUoeLt55BYrW2oxOpY8DZS+tpCxjhcY2ztId3b+4rWVMloyeaxkDhLpSMv+rooJquQ8A7Dgbfue4/cUip9N9Ppmpk3tpYY6dp4YiMR85D4LYALI/J1E50ElS8WfVTyTu7CSbfm8lr1pAhCEAhCEAhCEAhCEAhCEAhCEAhCEAhCEEDT1eKalqJz/wBKJ7x1uA6I8bLxPQevNfTZumdUsc7pRVDi6/PC/wBpp8R1L0T5WJ5HUkdJAx8stVM1uzjaXvMcfScbDhfACd2ayGi/kvrpQwzyQ0rbXwm9RLfra0hv5l6XizTjqt28duDyLtuyTX+NrT6yw1kOOEkFgAlidYSROPPmORGRWahmIoNJ1P262oZQQnnG3out3um/CrSh+S5kUglFfUh9iDgjiY1zDvYQQbjv5cVcP1NGyoIGTfRUcr5XtfHd073EkuJBAabuedx3rh2TCZfS8x2a7ncfvO11oKkEMEUYFsEbG267XPmfJWCTGLAX38e05lKXzbCEIQCEIQCEIQCEIQCEIQCEIQCEIQCS99u1Ejw0EngojJLm53lBKbz480tMNclB6B1CbD0F6BRKQJOaQ5ybc5BMQo9LLfoneN3YpCAQhCAQhCAQhCAQhCAQhCAQhCCv0nNm1v3j8B6piORR9Jy/TOHINHlf1TbJEFkyVOCRVwkS2zIJ+0STIoe0QZEEkypDpExtElz0DrZ8Lmnkc+w5FXCzE8uRWjp3XYw82tPiEDiEIQCEIQCEIQCEIQCEIQCEJMjw0EncBdBmNOuw1Ds97WHyt6JhkyhaZmIlxOObycr99k1HOgtxKlCVVjZ04JkFiJV3aqv265t0FgZU0+ZQjOmn1CB+omyPYtnTswsY3k1o8AsPo1m2nij3jFjd/g3M38h3reIBCEIBCEIBCEIBCEIBCEIBQq6b7I7T6BPVs2zjc/kMu0mw8yqZslxnvOZKCNpCJjgcQFiDc8fFZPalri0ncd/Mc1p9JPyssvXQ3z48CgebUJ0Tqj25BsU62pQXHzhBqOtVPzlJNSgtHVCZkqbcVWvqleau0F3tlmaDhIcyJ24kbnP9B/8AEGq1R0YYozLILSSgWB3sj4DqJ3nu5LQJqnmDxcd44gp1AIQhAIQhAIQhAIQhAIQhBF0pCXwyNbm4tu0c3DMDxCxcOm47ZuAtkQciCN4I5rfLP62Np6alrKvYQ7VsLnCQwsLzLbCwk2uTchWS28RLeJyydfrFTgnHNE23vSNHxKqa3Waiawv+cxOAvkx4kceoBtyV5jDRNYzcLuOZtmbcVyvYAGt5Nv3n+hdt8K4zuuSeXLeo3XydynS2lyXx2pKSnlk2bsw97/o27QbibOcQOGFNtD2vfGTnHI+M333Y4t9Fpf8Ah90YGUlXVkdKpqNm03v9FCLDs6T5PAKo07Fs9IVjN3+okd+M4/8AyXFlxz0656MmKTgQfEIbTSnkO+6sacCykgBRTejaMMOI9J/M8OxaSgBVRSZlXtKLBBbUcxabjvHMK7Y4EAjcRcLPRvVpoucFpbfME2HUc/3QT0IQgEIQgEIQgEIQgELl11ALLa/6KlrYI6SJ7Y2ySB88rgXYY2ZgBo9ol2HLLcVqAqmolxPfY3wnD4AXHjdaxyuN/qM5YzKcV5fV/JhLls6xhwj2X07m37w828FkNZNT6+EvOybOM7GB+Igf4mx8Lr3mQqrqowV9vlbb7vL5/H1z1Hn2pjZKWKLYPMUrGND7Cwc/e5sjPtC5O/nlZO60Vm2qtuG4HSRx7VvBsrRhdY8RZrSO1X1fRAOxNyO424qk01Bud3Fc77OUk+SkvlyVXSlSXyZILTV4udjJ3B1h4BaKOSyqtDwYI2jjvPaVPcUEn5xZPaPqukTfl4qmnlyUiiNgg3FFPtGX4g2Pan1TauSXEo5Fp8Qf2VxdB1CEIBCEIOBF1xBQdXMS4SuIFXWSrawQyPdhDYnyk4hkA9x3ntOd+taeokwtceIBt27h5ql0rRNfC2Mi+K57eAUtWQ26oBFwVGc5Zasr3UUuxlJEQwhspOTTYdFx4crq2hr2kb0l5Sn6poKo9KQYmOCt5JgeKhSZmyoyUVNMT0WE9eQVpQ6NkuHSWAG5ozz61oGU7QAnRh3ICnbYBJlelucAFBqprBBwHE7qHxVjAFWUpVnEUGg1bOco6oz+pXl1nNBy2kt7zS3v3j4ea0IKBd0XSQi6BV11JRdAkOXCUkLpQdJSbrhK4SgarDfC33neQ/myHtBfnuaPIBcbnLfgxvnv9QkSOtG93PLxWa1Hnuv8e0jkAaHPkOFrTxe45DxIC1keqFG2GGERlhhhjhEkTjG84GBuI8HHLeQVRiPb6QpWHNsbjUPHVGLt/NgW3xKxKwumtDOpnARz7QEYsMjcLgL2HSbkdx4Dcqtk7mm7mg9jlfazTH5w8cmxgfgB9SqKTNVHZdLn3PzKBPph3BhJJAAbmSSbAAcSlTssrvUPRIkldVPF2wuwQg7jMRcv+6CLdbupBH0pRVtKwSSxh0eEF7o34xETva/LK3Pd1qtbUl+ZK9YxLD6z6s7LFUUrfo98sDR9XzfGPd5t4cMsgFdTvVlC9UdLNeytad6C2pZC0gjeCCO0LWskBAI3EAjsKxkLloNGVX0YbvLSQM+G/wDdBa4l1RmzHknGyXQPAoSLougLpBK6SkEoFLl0m6bmdZrj1WHacvVAQO6Dne+7yUfSz8MbW9Rd/fNSi2wYwcgfFUes9XhD88gLDuFv3WWkLVGPHNV1B4FlOz9b/wD1rT4lS6swbOkhv7UgM7uBvIcQv1hpaO5WLnrTLL60/Xk82MPlb0VE4q91jzl7GNHxPqqR7EEWd2S32qrAyjpwOLXPPa57j/exYKZq2erFTemjbfOMuYR94keRCDQY0bRRNqjaIMlrXocQO+cwi0T3ASsG6J5OTm/7ScrcCRzyr6Sput3KWva5jwHMcC1zTmHNO8FYzSWrcsRLqa80d7hmICZg5Z+2OsZ9XFBPp5QrSkqQ3NYg6RdEbSNfG73ZGOjPgVIZpnrQb1leCnDObXCydBXYrWKvGvOH4dqDQU8hLGk7y1pPgnlHiyAHIAeAsnQUHLrhXLrhQF01LmWN959+4D+fJKcUQ/WE+4zzOfqFKHMfTc7gwE+AWL1hBmkipwfrpGtdbeGX6Z7m4j3LV1D8MTjxc63cMystoz6Srll4Qswt/wA35fpDvxKRa0T5B2DgOQ5KJU1RbuF+1M1VRa3WbeRUeWYFaRCqZw89IWPNQZYeSm1DQVGJtkgr5I1N0LUGOQDg/okeY81Fqqho458hmUmiDi4OItbcPVBr2zrpnVZFIU7iQTDOkuqFEdImZZCgVpervC9t74+jb4+V1mqfRYcfq/AkBT6yo6Tb7s/HJTqSsaLbkE7RGjGsA6IBVlLYOYOvF4fzZV40q0DeAuU0xkdi4bh2INBDLdSmuVdTjcprSgcJSXFBSCUHN/eiN3Qkd77yB2D+hJLrXPIE94GSca2wiZ1An4nyUqxXaenwMt7jM/8AI5n0VXq9Bhp2vPtTOdMex2TPyhp701rLKZnMiabGeQMy3taTm7ubc9yuyALACwAAaBuAGQHgkKp9KROLTh37x2qhdpFzMpGOHWASFrpWXUSWjB4KozL9J39ljz923xTdppP9g5DM+K0fzBvJKFIOSCiptGgZ8fNWEVPZTxBZKESCO1iWAnxElCJBGwJLoVO2aUIkFJVaNDxYhQP+RO4PcPvFa0QpxsCDN0egrG7iT2klaGlpA2wCksiTrWIBjE+1q41qdCDhSXJRTbkDcouLe85rfE3+AKVUyW2ruQwN7XZfAFcHtM6sbz91oA/Uq3TVVs4bk29qQ/pb8HeKzfaqzRTNrVyy/ZgbgZy2j+I6w0H8avCFB0DTGOnZiFnyXmk54n5gHsbhHcp5K0hohJwJ5cIQMFi5s1IsuBqBgsXcGSfwruFBHaxKDE+GruFA1s0trE4GpQagRgS2tSw1LDUDYanAF0BOAIOAJQCAEuyBlybKccmnIM1rBpeaCpaIrOGwaHxO3Pc+QgWO9p6P8KPNpCOvliijvhxjbsPtRsjAxNd1HIAjI4woOsE/+qnf/wBqwHbHG0N/O9TtRdHtjp/nBaNrVEyYrDEIMhEy++xAx25vUVpjnmk2QCuqo4u2XQF0BAkBdDUsNSsKBGFdDUsBdwoEYV0NTmFKwoGsKUAnA1dwoEWSrJVl0hAkBLAXQF0IALqAu2QMvCjyKa5iakhJ3IPMK+nNVXzUzSWtkqJBM5ps5kERvM7O4u4uY0ZbyFu2NAAAAAAAaBuAAsAO4KHo7QGwlqJcTpHzyOcXOa0YIy9zxGLb83G549HkrRkKnHAQ1qcDE6I0rAqGcCUGp0MXcKBvClNanA1dwoG7LuFLwroagQAupQC7ZAkLtl2yVZAmy7ZKAXQ1Byy7ZFl1AAIsuo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14" descr="data:image/jpeg;base64,/9j/4AAQSkZJRgABAQAAAQABAAD/2wCEAAkGBxAQEA8QDw8PDxAQDw8PDw8PDQ8NDxAPFREWFxURFRUYHSggGBolHRYVITEhJSktLi4uFx8zODMtNygtLi0BCgoKDQ0OGxAQFzcfHyUtLS0yLi02MTgrLS0tLSstLTc3MCstKysrNisrNSs1Ky0rLS0tLS01KzU1LTcrLS0tLf/AABEIASAArwMBIgACEQEDEQH/xAAcAAABBQEBAQAAAAAAAAAAAAAAAgMEBQYBBwj/xABBEAABAwICBgcDDAECBwAAAAABAAIDBBESIQUGEzFBUSJhcYGRocEyUrEHFCMzQoKSorLR4fByJGIIFUNTwsPx/8QAGQEBAQEBAQEAAAAAAAAAAAAAAAECBAUD/8QAIBEBAQACAgIDAQEAAAAAAAAAAAECAxEhBDEUIkESE//aAAwDAQACEQMRAD8A9wQhCAQhCAQhCAQhCAQhCAQslrDrzBQ1TaeaOU3ja8vjDXhrSTmRe/A5DktDorSkFVGJaeVsrDxadx5Ebweordwykls6rMzxt4l7TEIQsNBCEIBCEIBCEIBCEIBCEIBCEIBCEIBCEIBCE3UOs09eQ7Tkg+f9cdKNn0jWyF7ejIYWAkXwx9Dd2hx71G0dp2bR7456Z1ja8jL9CZl/ZcO42PBe4ae1XpK5mGeMbS1mzsAbMz73EdRuF4fr1q5No+bC9okZK4NhfEMEc5OWzLfsydXeCQvW1+Ths1f52ep6ebn4+WGz+5f17jqvrLDXxRyRmznsa8NOV2kbx6jh5m8Xk+i9BzaPrqWhDy5jWxOjkb0S9o6NyOGYNx+69Xacv7uXkvSdQhCAQhCAQhCAQhCAQhCAQhCAQhCAQhCAUeoNyxvXf09fJSFFBvI48Gi3h/JUoeLt55BYrW2oxOpY8DZS+tpCxjhcY2ztId3b+4rWVMloyeaxkDhLpSMv+rooJquQ8A7Dgbfue4/cUip9N9Ppmpk3tpYY6dp4YiMR85D4LYALI/J1E50ElS8WfVTyTu7CSbfm8lr1pAhCEAhCEAhCEAhCEAhCEAhCEAhCEAhCEEDT1eKalqJz/wBKJ7x1uA6I8bLxPQevNfTZumdUsc7pRVDi6/PC/wBpp8R1L0T5WJ5HUkdJAx8stVM1uzjaXvMcfScbDhfACd2ayGi/kvrpQwzyQ0rbXwm9RLfra0hv5l6XizTjqt28duDyLtuyTX+NrT6yw1kOOEkFgAlidYSROPPmORGRWahmIoNJ1P262oZQQnnG3out3um/CrSh+S5kUglFfUh9iDgjiY1zDvYQQbjv5cVcP1NGyoIGTfRUcr5XtfHd073EkuJBAabuedx3rh2TCZfS8x2a7ncfvO11oKkEMEUYFsEbG267XPmfJWCTGLAX38e05lKXzbCEIQCEIQCEIQCEIQCEIQCEIQCEIQCS99u1Ejw0EngojJLm53lBKbz480tMNclB6B1CbD0F6BRKQJOaQ5ybc5BMQo9LLfoneN3YpCAQhCAQhCAQhCAQhCAQhCAQhCCv0nNm1v3j8B6piORR9Jy/TOHINHlf1TbJEFkyVOCRVwkS2zIJ+0STIoe0QZEEkypDpExtElz0DrZ8Lmnkc+w5FXCzE8uRWjp3XYw82tPiEDiEIQCEIQCEIQCEIQCEIQCEJMjw0EncBdBmNOuw1Ds97WHyt6JhkyhaZmIlxOObycr99k1HOgtxKlCVVjZ04JkFiJV3aqv265t0FgZU0+ZQjOmn1CB+omyPYtnTswsY3k1o8AsPo1m2nij3jFjd/g3M38h3reIBCEIBCEIBCEIBCEIBCEIBQq6b7I7T6BPVs2zjc/kMu0mw8yqZslxnvOZKCNpCJjgcQFiDc8fFZPalri0ncd/Mc1p9JPyssvXQ3z48CgebUJ0Tqj25BsU62pQXHzhBqOtVPzlJNSgtHVCZkqbcVWvqleau0F3tlmaDhIcyJ24kbnP9B/8AEGq1R0YYozLILSSgWB3sj4DqJ3nu5LQJqnmDxcd44gp1AIQhAIQhAIQhAIQhAIQhBF0pCXwyNbm4tu0c3DMDxCxcOm47ZuAtkQciCN4I5rfLP62Np6alrKvYQ7VsLnCQwsLzLbCwk2uTchWS28RLeJyydfrFTgnHNE23vSNHxKqa3Waiawv+cxOAvkx4kceoBtyV5jDRNYzcLuOZtmbcVyvYAGt5Nv3n+hdt8K4zuuSeXLeo3XydynS2lyXx2pKSnlk2bsw97/o27QbibOcQOGFNtD2vfGTnHI+M333Y4t9Fpf8Ah90YGUlXVkdKpqNm03v9FCLDs6T5PAKo07Fs9IVjN3+okd+M4/8AyXFlxz0656MmKTgQfEIbTSnkO+6sacCykgBRTejaMMOI9J/M8OxaSgBVRSZlXtKLBBbUcxabjvHMK7Y4EAjcRcLPRvVpoucFpbfME2HUc/3QT0IQgEIQgEIQgEIQgELl11ALLa/6KlrYI6SJ7Y2ySB88rgXYY2ZgBo9ol2HLLcVqAqmolxPfY3wnD4AXHjdaxyuN/qM5YzKcV5fV/JhLls6xhwj2X07m37w828FkNZNT6+EvOybOM7GB+Igf4mx8Lr3mQqrqowV9vlbb7vL5/H1z1Hn2pjZKWKLYPMUrGND7Cwc/e5sjPtC5O/nlZO60Vm2qtuG4HSRx7VvBsrRhdY8RZrSO1X1fRAOxNyO424qk01Bud3Fc77OUk+SkvlyVXSlSXyZILTV4udjJ3B1h4BaKOSyqtDwYI2jjvPaVPcUEn5xZPaPqukTfl4qmnlyUiiNgg3FFPtGX4g2Pan1TauSXEo5Fp8Qf2VxdB1CEIBCEIOBF1xBQdXMS4SuIFXWSrawQyPdhDYnyk4hkA9x3ntOd+taeokwtceIBt27h5ql0rRNfC2Mi+K57eAUtWQ26oBFwVGc5Zasr3UUuxlJEQwhspOTTYdFx4crq2hr2kb0l5Sn6poKo9KQYmOCt5JgeKhSZmyoyUVNMT0WE9eQVpQ6NkuHSWAG5ozz61oGU7QAnRh3ICnbYBJlelucAFBqprBBwHE7qHxVjAFWUpVnEUGg1bOco6oz+pXl1nNBy2kt7zS3v3j4ea0IKBd0XSQi6BV11JRdAkOXCUkLpQdJSbrhK4SgarDfC33neQ/myHtBfnuaPIBcbnLfgxvnv9QkSOtG93PLxWa1Hnuv8e0jkAaHPkOFrTxe45DxIC1keqFG2GGERlhhhjhEkTjG84GBuI8HHLeQVRiPb6QpWHNsbjUPHVGLt/NgW3xKxKwumtDOpnARz7QEYsMjcLgL2HSbkdx4Dcqtk7mm7mg9jlfazTH5w8cmxgfgB9SqKTNVHZdLn3PzKBPph3BhJJAAbmSSbAAcSlTssrvUPRIkldVPF2wuwQg7jMRcv+6CLdbupBH0pRVtKwSSxh0eEF7o34xETva/LK3Pd1qtbUl+ZK9YxLD6z6s7LFUUrfo98sDR9XzfGPd5t4cMsgFdTvVlC9UdLNeytad6C2pZC0gjeCCO0LWskBAI3EAjsKxkLloNGVX0YbvLSQM+G/wDdBa4l1RmzHknGyXQPAoSLougLpBK6SkEoFLl0m6bmdZrj1WHacvVAQO6Dne+7yUfSz8MbW9Rd/fNSi2wYwcgfFUes9XhD88gLDuFv3WWkLVGPHNV1B4FlOz9b/wD1rT4lS6swbOkhv7UgM7uBvIcQv1hpaO5WLnrTLL60/Xk82MPlb0VE4q91jzl7GNHxPqqR7EEWd2S32qrAyjpwOLXPPa57j/exYKZq2erFTemjbfOMuYR94keRCDQY0bRRNqjaIMlrXocQO+cwi0T3ASsG6J5OTm/7ScrcCRzyr6Sput3KWva5jwHMcC1zTmHNO8FYzSWrcsRLqa80d7hmICZg5Z+2OsZ9XFBPp5QrSkqQ3NYg6RdEbSNfG73ZGOjPgVIZpnrQb1leCnDObXCydBXYrWKvGvOH4dqDQU8hLGk7y1pPgnlHiyAHIAeAsnQUHLrhXLrhQF01LmWN959+4D+fJKcUQ/WE+4zzOfqFKHMfTc7gwE+AWL1hBmkipwfrpGtdbeGX6Z7m4j3LV1D8MTjxc63cMystoz6Srll4Qswt/wA35fpDvxKRa0T5B2DgOQ5KJU1RbuF+1M1VRa3WbeRUeWYFaRCqZw89IWPNQZYeSm1DQVGJtkgr5I1N0LUGOQDg/okeY81Fqqho458hmUmiDi4OItbcPVBr2zrpnVZFIU7iQTDOkuqFEdImZZCgVpervC9t74+jb4+V1mqfRYcfq/AkBT6yo6Tb7s/HJTqSsaLbkE7RGjGsA6IBVlLYOYOvF4fzZV40q0DeAuU0xkdi4bh2INBDLdSmuVdTjcprSgcJSXFBSCUHN/eiN3Qkd77yB2D+hJLrXPIE94GSca2wiZ1An4nyUqxXaenwMt7jM/8AI5n0VXq9Bhp2vPtTOdMex2TPyhp701rLKZnMiabGeQMy3taTm7ubc9yuyALACwAAaBuAGQHgkKp9KROLTh37x2qhdpFzMpGOHWASFrpWXUSWjB4KozL9J39ljz923xTdppP9g5DM+K0fzBvJKFIOSCiptGgZ8fNWEVPZTxBZKESCO1iWAnxElCJBGwJLoVO2aUIkFJVaNDxYhQP+RO4PcPvFa0QpxsCDN0egrG7iT2klaGlpA2wCksiTrWIBjE+1q41qdCDhSXJRTbkDcouLe85rfE3+AKVUyW2ruQwN7XZfAFcHtM6sbz91oA/Uq3TVVs4bk29qQ/pb8HeKzfaqzRTNrVyy/ZgbgZy2j+I6w0H8avCFB0DTGOnZiFnyXmk54n5gHsbhHcp5K0hohJwJ5cIQMFi5s1IsuBqBgsXcGSfwruFBHaxKDE+GruFA1s0trE4GpQagRgS2tSw1LDUDYanAF0BOAIOAJQCAEuyBlybKccmnIM1rBpeaCpaIrOGwaHxO3Pc+QgWO9p6P8KPNpCOvliijvhxjbsPtRsjAxNd1HIAjI4woOsE/+qnf/wBqwHbHG0N/O9TtRdHtjp/nBaNrVEyYrDEIMhEy++xAx25vUVpjnmk2QCuqo4u2XQF0BAkBdDUsNSsKBGFdDUsBdwoEYV0NTmFKwoGsKUAnA1dwoEWSrJVl0hAkBLAXQF0IALqAu2QMvCjyKa5iakhJ3IPMK+nNVXzUzSWtkqJBM5ps5kERvM7O4u4uY0ZbyFu2NAAAAAAAaBuAAsAO4KHo7QGwlqJcTpHzyOcXOa0YIy9zxGLb83G549HkrRkKnHAQ1qcDE6I0rAqGcCUGp0MXcKBvClNanA1dwoG7LuFLwroagQAupQC7ZAkLtl2yVZAmy7ZKAXQ1Byy7ZFl1AAIsuoC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7" name="Picture 15" descr="C:\Users\Kornel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578" y="1605382"/>
            <a:ext cx="1465461" cy="24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58" y="5872585"/>
            <a:ext cx="963930" cy="8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Выгнутая влево стрелка 37"/>
          <p:cNvSpPr/>
          <p:nvPr/>
        </p:nvSpPr>
        <p:spPr>
          <a:xfrm rot="5400000">
            <a:off x="5483774" y="-1078044"/>
            <a:ext cx="1122932" cy="6489783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209" name="Picture 17" descr="https://encrypted-tbn3.gstatic.com/images?q=tbn:ANd9GcQPnQUtcpYbIkv4kF9lWSeoeghRsoa5532VbFUFeonnzdiLZyI16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7744" r="5644" b="12749"/>
          <a:stretch/>
        </p:blipFill>
        <p:spPr bwMode="auto">
          <a:xfrm>
            <a:off x="4558530" y="1454757"/>
            <a:ext cx="950815" cy="7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18"/>
          <p:cNvSpPr txBox="1">
            <a:spLocks noChangeArrowheads="1"/>
          </p:cNvSpPr>
          <p:nvPr/>
        </p:nvSpPr>
        <p:spPr bwMode="black">
          <a:xfrm>
            <a:off x="3289491" y="3231849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black">
          <a:xfrm>
            <a:off x="5687690" y="3839709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black">
          <a:xfrm>
            <a:off x="4032965" y="4638412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black">
          <a:xfrm>
            <a:off x="7973472" y="5176004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black">
          <a:xfrm>
            <a:off x="8541529" y="360118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black">
          <a:xfrm>
            <a:off x="4883896" y="2075963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733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818" y="2968898"/>
            <a:ext cx="10364451" cy="1596177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3" name="Picture 7" descr="leningradsky_obl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44" y="2049692"/>
            <a:ext cx="1114540" cy="12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лого соцзащи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44" y="2049692"/>
            <a:ext cx="1272233" cy="127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ертикальный свиток 9"/>
          <p:cNvSpPr/>
          <p:nvPr/>
        </p:nvSpPr>
        <p:spPr>
          <a:xfrm rot="10800000">
            <a:off x="86626" y="738900"/>
            <a:ext cx="11949065" cy="5245299"/>
          </a:xfrm>
          <a:prstGeom prst="verticalScroll">
            <a:avLst>
              <a:gd name="adj" fmla="val 809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324492" y="6010032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6016" y="1163746"/>
            <a:ext cx="10597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/>
              <a:t>«Гражданина не должно заботить, где он получает социальную услугу – в государственной, муниципальной, частной организации. Его право – обратиться к тем, кто будет работать профессионально, с душой, с полной отдачей. Всё остальное, включая решение технических,  организационных,  юридических  вопросов предоставления социальных услуг, это обязанность государства, обязанность организовать соответствующим образом работу. Нужно обеспечить равный доступ негосударственного сектора к финансовым ресурсам. Конкуренция – это решающий фактор повышения качества услуг социальной сферы!»</a:t>
            </a:r>
          </a:p>
          <a:p>
            <a:pPr algn="just">
              <a:spcAft>
                <a:spcPts val="0"/>
              </a:spcAft>
            </a:pPr>
            <a:endParaRPr lang="ru-RU" sz="2400" b="1" i="1" dirty="0"/>
          </a:p>
          <a:p>
            <a:pPr algn="just">
              <a:spcAft>
                <a:spcPts val="0"/>
              </a:spcAft>
            </a:pPr>
            <a:r>
              <a:rPr lang="ru-RU" sz="2400" b="1" i="1" dirty="0"/>
              <a:t>																		В.В. Путин</a:t>
            </a:r>
          </a:p>
        </p:txBody>
      </p:sp>
      <p:pic>
        <p:nvPicPr>
          <p:cNvPr id="8" name="Picture 6" descr="лого соцзащи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2" y="4467383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5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157" y="376829"/>
            <a:ext cx="11254154" cy="1252728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4000" dirty="0"/>
              <a:t>Нормы права, регулирующие развитие рынка социальных услуг в Ленинградской области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11261969" y="5939694"/>
            <a:ext cx="773723" cy="742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pic>
        <p:nvPicPr>
          <p:cNvPr id="5" name="Picture 6" descr="лого соцзащ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686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22498"/>
              </p:ext>
            </p:extLst>
          </p:nvPr>
        </p:nvGraphicFramePr>
        <p:xfrm>
          <a:off x="288756" y="1854426"/>
          <a:ext cx="11569568" cy="463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66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7329"/>
              </p:ext>
            </p:extLst>
          </p:nvPr>
        </p:nvGraphicFramePr>
        <p:xfrm>
          <a:off x="152383" y="1105358"/>
          <a:ext cx="6145548" cy="211790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{74C1A8A3-306A-4EB7-A6B1-4F7E0EB9C5D6}</a:tableStyleId>
              </a:tblPr>
              <a:tblGrid>
                <a:gridCol w="220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Форма поставщика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01.01.2015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01.01.2016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01.0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.2016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государственные учреждения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муниципальные учреждения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негосударственные организации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565168783"/>
              </p:ext>
            </p:extLst>
          </p:nvPr>
        </p:nvGraphicFramePr>
        <p:xfrm>
          <a:off x="4831080" y="319193"/>
          <a:ext cx="7543800" cy="653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" name="Picture 6" descr="лого соцзащи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686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334674" y="3094178"/>
            <a:ext cx="32624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ru-RU" sz="1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5363" y="4761579"/>
            <a:ext cx="358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негосударственных </a:t>
            </a:r>
          </a:p>
          <a:p>
            <a:pPr lvl="0" algn="ctr" defTabSz="91440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71157" y="0"/>
            <a:ext cx="10972800" cy="1252728"/>
          </a:xfrm>
        </p:spPr>
        <p:txBody>
          <a:bodyPr>
            <a:normAutofit/>
          </a:bodyPr>
          <a:lstStyle/>
          <a:p>
            <a:r>
              <a:rPr lang="ru-RU" sz="4000" dirty="0"/>
              <a:t>Реестр поставщиков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17361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4000" dirty="0"/>
              <a:t>Формы социального обслуживания, предоставляемые негосударственными организациями Ленинградской области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11324492" y="6010032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88664"/>
              </p:ext>
            </p:extLst>
          </p:nvPr>
        </p:nvGraphicFramePr>
        <p:xfrm>
          <a:off x="251460" y="1664594"/>
          <a:ext cx="116586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2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6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обслуживания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поставщиков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услуги на дому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7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услуги в полустационарной форме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услуги в стационарной форме предоставляются их получателям при временном проживании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услуги в стационарной форме предоставляются их получателям при постоянном проживании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Срочные социальные услуги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6" descr="лого соцзащ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686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3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4000" dirty="0"/>
              <a:t>Процент участия </a:t>
            </a:r>
            <a:br>
              <a:rPr lang="ru-RU" sz="4000" dirty="0"/>
            </a:br>
            <a:r>
              <a:rPr lang="ru-RU" sz="4000" dirty="0"/>
              <a:t>негосударственных организаций в предоставлении социальных услуг</a:t>
            </a:r>
          </a:p>
        </p:txBody>
      </p:sp>
      <p:sp>
        <p:nvSpPr>
          <p:cNvPr id="6" name="Овал 5"/>
          <p:cNvSpPr/>
          <p:nvPr/>
        </p:nvSpPr>
        <p:spPr>
          <a:xfrm>
            <a:off x="11324492" y="6010032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567633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914400" y="243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gray">
          <a:xfrm rot="10800000">
            <a:off x="5819912" y="1577340"/>
            <a:ext cx="4764267" cy="3330632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flip="none" rotWithShape="1">
            <a:gsLst>
              <a:gs pos="82000">
                <a:srgbClr val="FFFF00">
                  <a:alpha val="90000"/>
                </a:srgbClr>
              </a:gs>
              <a:gs pos="49000">
                <a:schemeClr val="bg1">
                  <a:lumMod val="95000"/>
                  <a:alpha val="95000"/>
                </a:schemeClr>
              </a:gs>
              <a:gs pos="5000">
                <a:srgbClr val="9933FF"/>
              </a:gs>
              <a:gs pos="22000">
                <a:srgbClr val="0000FF"/>
              </a:gs>
              <a:gs pos="100000">
                <a:srgbClr val="C00000">
                  <a:alpha val="80000"/>
                </a:srgb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3E1D57">
                <a:alpha val="81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gray">
          <a:xfrm>
            <a:off x="5230416" y="5536078"/>
            <a:ext cx="5909752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ltGray">
          <a:xfrm rot="16200000" flipV="1">
            <a:off x="5637165" y="4919730"/>
            <a:ext cx="954087" cy="701329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CC0000"/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ltGray">
          <a:xfrm rot="16200000" flipV="1">
            <a:off x="6693522" y="4723992"/>
            <a:ext cx="1304920" cy="72355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gray">
          <a:xfrm rot="16200000" flipV="1">
            <a:off x="7290472" y="3977621"/>
            <a:ext cx="2780774" cy="81183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gray">
          <a:xfrm>
            <a:off x="5732751" y="5851991"/>
            <a:ext cx="6463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b="1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gray">
          <a:xfrm>
            <a:off x="6985691" y="5841255"/>
            <a:ext cx="6463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b="1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gray">
          <a:xfrm>
            <a:off x="8240099" y="5851991"/>
            <a:ext cx="6463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b="1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black">
          <a:xfrm>
            <a:off x="5819913" y="5015546"/>
            <a:ext cx="5309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black">
          <a:xfrm>
            <a:off x="6968700" y="4724030"/>
            <a:ext cx="64152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dirty="0">
                <a:latin typeface="Calibri"/>
              </a:rPr>
              <a:t>%</a:t>
            </a:r>
            <a:endParaRPr lang="en-US" dirty="0">
              <a:latin typeface="Calibri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black">
          <a:xfrm>
            <a:off x="7402116" y="3935878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srgbClr val="FEFEFE"/>
                </a:solidFill>
                <a:latin typeface="Calibri"/>
              </a:rPr>
              <a:t>70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black">
          <a:xfrm>
            <a:off x="8274943" y="3353116"/>
            <a:ext cx="7040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4,3%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02552" y="2353427"/>
            <a:ext cx="32608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ru-RU" sz="8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</a:p>
          <a:p>
            <a:pPr algn="ctr" defTabSz="914400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5 раз</a:t>
            </a: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gray">
          <a:xfrm rot="16200000" flipV="1">
            <a:off x="8383200" y="3658365"/>
            <a:ext cx="3421706" cy="81183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gray">
          <a:xfrm>
            <a:off x="9665276" y="5872810"/>
            <a:ext cx="6463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b="1" dirty="0">
              <a:solidFill>
                <a:srgbClr val="FEFE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black">
          <a:xfrm>
            <a:off x="9636421" y="2623819"/>
            <a:ext cx="7040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5,0%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4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ru-RU" dirty="0"/>
              <a:t>Объем социальных услуг, предоставленных  негосударственными организациями Ленинградской области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11324492" y="6010032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</a:t>
            </a:r>
          </a:p>
        </p:txBody>
      </p:sp>
      <p:pic>
        <p:nvPicPr>
          <p:cNvPr id="8" name="Picture 6" descr="лого соцзащ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" y="5526885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14894"/>
              </p:ext>
            </p:extLst>
          </p:nvPr>
        </p:nvGraphicFramePr>
        <p:xfrm>
          <a:off x="377450" y="1732123"/>
          <a:ext cx="11521180" cy="3967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1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Форма социального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обслуживания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 2015 год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полугодие 2016 года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услуги на дому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 чел.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 чел.</a:t>
                      </a: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услуги в полустационарной форме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 чел.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 чел.</a:t>
                      </a: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услуги в стационарной форме предоставляются их получателям при временном проживании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чел.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 чел.</a:t>
                      </a: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услуги в стационарной форме предоставляются их получателям при постоянном проживании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чел.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чел.</a:t>
                      </a: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Срочные социальные услуги 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1315 чел.</a:t>
                      </a: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чел.</a:t>
                      </a: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18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Единый подход к предоставлению услуг</a:t>
            </a:r>
          </a:p>
        </p:txBody>
      </p:sp>
      <p:sp>
        <p:nvSpPr>
          <p:cNvPr id="5" name="Овал 4"/>
          <p:cNvSpPr/>
          <p:nvPr/>
        </p:nvSpPr>
        <p:spPr>
          <a:xfrm>
            <a:off x="11324492" y="6010032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8</a:t>
            </a:r>
          </a:p>
        </p:txBody>
      </p:sp>
      <p:pic>
        <p:nvPicPr>
          <p:cNvPr id="6" name="Picture 6" descr="лого соцзащ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" y="5526885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195470" y="1978007"/>
            <a:ext cx="3112915" cy="4126230"/>
          </a:xfrm>
          <a:prstGeom prst="round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Государственный сектор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15308" y="1978007"/>
            <a:ext cx="3291841" cy="4126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Негосударственный сектор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766309" y="2812397"/>
            <a:ext cx="5909532" cy="1097280"/>
          </a:xfrm>
          <a:prstGeom prst="leftRightArrow">
            <a:avLst>
              <a:gd name="adj1" fmla="val 62903"/>
              <a:gd name="adj2" fmla="val 50000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Гарантированный перечень и объем предоставляемых гражданину социальных услуг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766309" y="3909677"/>
            <a:ext cx="5909533" cy="1097280"/>
          </a:xfrm>
          <a:prstGeom prst="leftRightArrow">
            <a:avLst>
              <a:gd name="adj1" fmla="val 62903"/>
              <a:gd name="adj2" fmla="val 50000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Размер и порядок взимания платы за предоставленные социальные услуги 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4849400" y="5006956"/>
            <a:ext cx="5826441" cy="1003075"/>
          </a:xfrm>
          <a:prstGeom prst="leftRightArrow">
            <a:avLst>
              <a:gd name="adj1" fmla="val 62903"/>
              <a:gd name="adj2" fmla="val 50000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Категории граждан, обладающие льготами по оплате услуг</a:t>
            </a:r>
          </a:p>
        </p:txBody>
      </p:sp>
      <p:pic>
        <p:nvPicPr>
          <p:cNvPr id="6146" name="Picture 2" descr="http://say-way.ru/wp-content/uploads/2012/06/%D1%87%D0%B5%D0%BB%D0%BE%D0%B2%D0%B5%D0%BA-%D1%81-%D0%B2%D0%BE%D0%BF%D1%80%D0%BE%D1%81%D0%BE%D0%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" y="1397685"/>
            <a:ext cx="3924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4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oldone.ru/upload/resize_cache/iblock/264/706_362_24cbbea7488baaddd6aa4dc15e0e0536f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3" r="10698"/>
          <a:stretch/>
        </p:blipFill>
        <p:spPr bwMode="auto">
          <a:xfrm rot="3705143">
            <a:off x="7050875" y="2795302"/>
            <a:ext cx="4083106" cy="3102613"/>
          </a:xfrm>
          <a:prstGeom prst="rect">
            <a:avLst/>
          </a:prstGeom>
          <a:noFill/>
          <a:ln w="6985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4000" dirty="0"/>
              <a:t>Контроль качества услуг,</a:t>
            </a:r>
            <a:br>
              <a:rPr lang="ru-RU" sz="4000" dirty="0"/>
            </a:br>
            <a:r>
              <a:rPr lang="ru-RU" sz="4000" dirty="0"/>
              <a:t>предоставляемых негосударственными организациями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11324492" y="6010032"/>
            <a:ext cx="711200" cy="672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</a:t>
            </a:r>
          </a:p>
        </p:txBody>
      </p:sp>
      <p:pic>
        <p:nvPicPr>
          <p:cNvPr id="6" name="Picture 6" descr="лого соцзащи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" y="5526885"/>
            <a:ext cx="1142314" cy="11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2010">
            <a:off x="7591115" y="1896376"/>
            <a:ext cx="3800571" cy="2567177"/>
          </a:xfrm>
          <a:prstGeom prst="rect">
            <a:avLst/>
          </a:prstGeom>
          <a:noFill/>
          <a:ln w="6985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 descr="https://oldone.ru/upload/resize_cache/iblock/273/706_362_24cbbea7488baaddd6aa4dc15e0e0536f/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230"/>
          <a:stretch/>
        </p:blipFill>
        <p:spPr bwMode="auto">
          <a:xfrm rot="19172882">
            <a:off x="5725765" y="2981309"/>
            <a:ext cx="4013103" cy="2520083"/>
          </a:xfrm>
          <a:prstGeom prst="rect">
            <a:avLst/>
          </a:prstGeom>
          <a:noFill/>
          <a:ln w="69850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oldone.ru/upload/resize_cache/iblock/273/706_362_24cbbea7488baaddd6aa4dc15e0e0536f/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65"/>
          <a:stretch/>
        </p:blipFill>
        <p:spPr bwMode="auto">
          <a:xfrm rot="19172882">
            <a:off x="5985436" y="3663045"/>
            <a:ext cx="1990562" cy="2490993"/>
          </a:xfrm>
          <a:prstGeom prst="rect">
            <a:avLst/>
          </a:prstGeom>
          <a:noFill/>
          <a:ln w="69850" cmpd="tri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ornel\Desktop\loupe_PNG1003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"/>
          <a:stretch/>
        </p:blipFill>
        <p:spPr bwMode="auto">
          <a:xfrm rot="16200000">
            <a:off x="6951990" y="229529"/>
            <a:ext cx="4895347" cy="49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323850" y="1861553"/>
            <a:ext cx="5341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defTabSz="9144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Проверки носят плановый характер</a:t>
            </a:r>
          </a:p>
          <a:p>
            <a:pPr indent="-285750" algn="just" defTabSz="9144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 проведении контроля учитываются результаты проверок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Роспотребнадзора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Росздравнадзора и иных контролирующих органов</a:t>
            </a:r>
          </a:p>
          <a:p>
            <a:pPr indent="-285750" algn="just" defTabSz="9144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Организации, не устраняющие нарушения, могут быть исключены из Реестра</a:t>
            </a:r>
          </a:p>
        </p:txBody>
      </p:sp>
    </p:spTree>
    <p:extLst>
      <p:ext uri="{BB962C8B-B14F-4D97-AF65-F5344CB8AC3E}">
        <p14:creationId xmlns:p14="http://schemas.microsoft.com/office/powerpoint/2010/main" val="2289284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653</TotalTime>
  <Words>560</Words>
  <Application>Microsoft Office PowerPoint</Application>
  <PresentationFormat>Широкоэкранный</PresentationFormat>
  <Paragraphs>146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Candara</vt:lpstr>
      <vt:lpstr>Symbol</vt:lpstr>
      <vt:lpstr>Times New Roman</vt:lpstr>
      <vt:lpstr>Wingdings</vt:lpstr>
      <vt:lpstr>Волна</vt:lpstr>
      <vt:lpstr>1_Волна</vt:lpstr>
      <vt:lpstr>Расширение рынка социальных услуг, как элемент обеспечения доступности социальных услуг в Ленинградской области</vt:lpstr>
      <vt:lpstr>Презентация PowerPoint</vt:lpstr>
      <vt:lpstr>Нормы права, регулирующие развитие рынка социальных услуг в Ленинградской области</vt:lpstr>
      <vt:lpstr>Реестр поставщиков социальных услуг</vt:lpstr>
      <vt:lpstr>Формы социального обслуживания, предоставляемые негосударственными организациями Ленинградской области</vt:lpstr>
      <vt:lpstr>Процент участия  негосударственных организаций в предоставлении социальных услуг</vt:lpstr>
      <vt:lpstr>Объем социальных услуг, предоставленных  негосударственными организациями Ленинградской области</vt:lpstr>
      <vt:lpstr>Единый подход к предоставлению услуг</vt:lpstr>
      <vt:lpstr>Контроль качества услуг, предоставляемых негосударственными организациями</vt:lpstr>
      <vt:lpstr>Механизм предоставления компенсации за оказанные услуги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проектная деятельность как инструмент социокультурной адаптации детей с ОВЗ. Опыт Ленинградской области</dc:title>
  <dc:creator>Прасковья Васильева</dc:creator>
  <cp:lastModifiedBy>Sergey Solovyev</cp:lastModifiedBy>
  <cp:revision>64</cp:revision>
  <dcterms:created xsi:type="dcterms:W3CDTF">2016-01-20T13:05:15Z</dcterms:created>
  <dcterms:modified xsi:type="dcterms:W3CDTF">2016-10-25T11:47:40Z</dcterms:modified>
</cp:coreProperties>
</file>